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99" r:id="rId2"/>
    <p:sldId id="259" r:id="rId3"/>
    <p:sldId id="258" r:id="rId4"/>
    <p:sldId id="265" r:id="rId5"/>
    <p:sldId id="404" r:id="rId6"/>
    <p:sldId id="308" r:id="rId7"/>
    <p:sldId id="309" r:id="rId8"/>
    <p:sldId id="302" r:id="rId9"/>
    <p:sldId id="310" r:id="rId10"/>
    <p:sldId id="335" r:id="rId11"/>
    <p:sldId id="312" r:id="rId12"/>
    <p:sldId id="372" r:id="rId13"/>
    <p:sldId id="373" r:id="rId14"/>
    <p:sldId id="327" r:id="rId15"/>
    <p:sldId id="403" r:id="rId16"/>
    <p:sldId id="402" r:id="rId17"/>
    <p:sldId id="329" r:id="rId18"/>
    <p:sldId id="330" r:id="rId19"/>
    <p:sldId id="374" r:id="rId20"/>
    <p:sldId id="371" r:id="rId21"/>
    <p:sldId id="338" r:id="rId22"/>
    <p:sldId id="369" r:id="rId23"/>
    <p:sldId id="346" r:id="rId24"/>
    <p:sldId id="350" r:id="rId25"/>
    <p:sldId id="366" r:id="rId26"/>
    <p:sldId id="368" r:id="rId27"/>
    <p:sldId id="349" r:id="rId28"/>
    <p:sldId id="407" r:id="rId29"/>
    <p:sldId id="348" r:id="rId30"/>
    <p:sldId id="408" r:id="rId31"/>
    <p:sldId id="409" r:id="rId32"/>
    <p:sldId id="401" r:id="rId33"/>
    <p:sldId id="304" r:id="rId34"/>
    <p:sldId id="341" r:id="rId35"/>
    <p:sldId id="305" r:id="rId36"/>
    <p:sldId id="370" r:id="rId37"/>
    <p:sldId id="375" r:id="rId38"/>
    <p:sldId id="376" r:id="rId39"/>
    <p:sldId id="332" r:id="rId40"/>
    <p:sldId id="333" r:id="rId41"/>
    <p:sldId id="334" r:id="rId42"/>
    <p:sldId id="301" r:id="rId43"/>
    <p:sldId id="322" r:id="rId44"/>
    <p:sldId id="316" r:id="rId45"/>
    <p:sldId id="336" r:id="rId46"/>
    <p:sldId id="313" r:id="rId47"/>
    <p:sldId id="314" r:id="rId48"/>
    <p:sldId id="315" r:id="rId49"/>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40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75761" autoAdjust="0"/>
  </p:normalViewPr>
  <p:slideViewPr>
    <p:cSldViewPr snapToGrid="0">
      <p:cViewPr varScale="1">
        <p:scale>
          <a:sx n="86" d="100"/>
          <a:sy n="86" d="100"/>
        </p:scale>
        <p:origin x="1554" y="60"/>
      </p:cViewPr>
      <p:guideLst>
        <p:guide orient="horz" pos="2523"/>
        <p:guide pos="4021"/>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10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085570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br>
              <a:rPr lang="en-US" altLang="zh-TW" dirty="0"/>
            </a:br>
            <a:br>
              <a:rPr lang="en-US" altLang="zh-TW" dirty="0"/>
            </a:br>
            <a:r>
              <a:rPr lang="zh-TW" altLang="en-US" dirty="0"/>
              <a:t>硬體實現</a:t>
            </a:r>
            <a:r>
              <a:rPr lang="en-US" altLang="zh-TW" dirty="0"/>
              <a:t>:</a:t>
            </a:r>
            <a:r>
              <a:rPr lang="zh-TW" altLang="en-US" dirty="0"/>
              <a:t>這邊的實現方法有兩種，一種是直接邏輯映射，另外一種是透過複合場運算實現。</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420841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6700-21E3-D87F-79F7-4723AAACB4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3DDB9-123D-D5B3-8DAD-918FE0515B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3364D0-10EB-42A5-8826-7E319ACBA0E2}"/>
              </a:ext>
            </a:extLst>
          </p:cNvPr>
          <p:cNvSpPr>
            <a:spLocks noGrp="1"/>
          </p:cNvSpPr>
          <p:nvPr>
            <p:ph type="body" idx="1"/>
          </p:nvPr>
        </p:nvSpPr>
        <p:spPr/>
        <p:txBody>
          <a:bodyPr/>
          <a:lstStyle/>
          <a:p>
            <a:r>
              <a:rPr lang="zh-TW" altLang="en-US" dirty="0"/>
              <a:t>複合場運算實現，使用先求出乘法反元素再進行仿射運算得到</a:t>
            </a:r>
            <a:r>
              <a:rPr lang="en-US" altLang="zh-TW" dirty="0" err="1"/>
              <a:t>sbox</a:t>
            </a:r>
            <a:r>
              <a:rPr lang="zh-TW" altLang="en-US" dirty="0"/>
              <a:t>的數值，使用組合邏輯實現有限場</a:t>
            </a:r>
            <a:r>
              <a:rPr lang="en-US" altLang="zh-TW" dirty="0"/>
              <a:t>GF(28)</a:t>
            </a:r>
            <a:r>
              <a:rPr lang="zh-TW" altLang="en-US" dirty="0"/>
              <a:t>乘法反元素的電路相當複雜，所以透過</a:t>
            </a:r>
            <a:r>
              <a:rPr lang="el-GR" altLang="zh-TW" dirty="0"/>
              <a:t>δ</a:t>
            </a:r>
            <a:r>
              <a:rPr lang="zh-TW" altLang="en-US" dirty="0"/>
              <a:t>轉換矩陣將有限場</a:t>
            </a:r>
            <a:r>
              <a:rPr lang="en-US" altLang="zh-TW" dirty="0"/>
              <a:t>GF(28)</a:t>
            </a:r>
            <a:r>
              <a:rPr lang="zh-TW" altLang="en-US" dirty="0"/>
              <a:t>降冪成有限場</a:t>
            </a:r>
            <a:r>
              <a:rPr lang="en-US" altLang="zh-TW" dirty="0"/>
              <a:t>GF(24)</a:t>
            </a:r>
            <a:r>
              <a:rPr lang="zh-TW" altLang="en-US" dirty="0"/>
              <a:t>再求其乘法反元素，以降低電路的複雜度求出有限場</a:t>
            </a:r>
            <a:r>
              <a:rPr lang="en-US" altLang="zh-TW" dirty="0"/>
              <a:t>GF(24)</a:t>
            </a:r>
            <a:r>
              <a:rPr lang="zh-TW" altLang="en-US" dirty="0"/>
              <a:t>乘法反元素，最後</a:t>
            </a:r>
            <a:r>
              <a:rPr lang="el-GR" altLang="zh-TW" dirty="0"/>
              <a:t> δ</a:t>
            </a:r>
            <a:r>
              <a:rPr lang="en-US" altLang="zh-TW" dirty="0"/>
              <a:t>-1</a:t>
            </a:r>
            <a:r>
              <a:rPr lang="el-GR" altLang="zh-TW" dirty="0"/>
              <a:t> </a:t>
            </a:r>
            <a:r>
              <a:rPr lang="zh-TW" altLang="en-US" dirty="0"/>
              <a:t>反轉換矩陣與仿射運算皆是矩陣的乘法運算，因此可以透過矩陣乘法的結合律化簡電路。</a:t>
            </a:r>
            <a:endParaRPr lang="zh-CN" altLang="en-US" dirty="0"/>
          </a:p>
        </p:txBody>
      </p:sp>
      <p:sp>
        <p:nvSpPr>
          <p:cNvPr id="4" name="灯片编号占位符 3">
            <a:extLst>
              <a:ext uri="{FF2B5EF4-FFF2-40B4-BE49-F238E27FC236}">
                <a16:creationId xmlns:a16="http://schemas.microsoft.com/office/drawing/2014/main" id="{B162861B-60CE-23EB-3A60-231857DF1580}"/>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380637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65C07-B265-EC50-8730-C00891FF00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A0027A-32EA-CB90-68D0-A24839AF8D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D00A57-D678-E9AA-13C1-3A7323A4F4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將兩者實現後使用</a:t>
            </a:r>
            <a:r>
              <a:rPr lang="en-US" altLang="zh-TW" dirty="0"/>
              <a:t>DC</a:t>
            </a:r>
            <a:r>
              <a:rPr lang="zh-TW" altLang="en-US" dirty="0"/>
              <a:t>合成，以</a:t>
            </a:r>
            <a:r>
              <a:rPr lang="en-US" altLang="zh-TW" dirty="0"/>
              <a:t>Gate Count</a:t>
            </a:r>
            <a:r>
              <a:rPr lang="zh-TW" altLang="en-US" dirty="0"/>
              <a:t>與</a:t>
            </a:r>
            <a:r>
              <a:rPr lang="en-US" altLang="zh-TW" dirty="0"/>
              <a:t>Propagation Delay</a:t>
            </a:r>
            <a:r>
              <a:rPr lang="zh-TW" altLang="en-US" dirty="0"/>
              <a:t>來做比較</a:t>
            </a:r>
            <a:br>
              <a:rPr lang="en-US" altLang="zh-TW" dirty="0"/>
            </a:br>
            <a:br>
              <a:rPr lang="en-US" altLang="zh-TW" dirty="0"/>
            </a:br>
            <a:r>
              <a:rPr lang="zh-TW" altLang="en-US" dirty="0"/>
              <a:t>因為我們希望可以在</a:t>
            </a:r>
            <a:r>
              <a:rPr lang="en-US" altLang="zh-TW" dirty="0"/>
              <a:t>.18</a:t>
            </a:r>
            <a:r>
              <a:rPr lang="zh-TW" altLang="en-US" dirty="0"/>
              <a:t>面積限制下將</a:t>
            </a:r>
            <a:r>
              <a:rPr lang="en-US" altLang="zh-TW" dirty="0"/>
              <a:t>IC</a:t>
            </a:r>
            <a:r>
              <a:rPr lang="zh-TW" altLang="en-US" dirty="0"/>
              <a:t>的最高頻率提高，又將</a:t>
            </a:r>
            <a:r>
              <a:rPr lang="en-US" altLang="zh-TW" dirty="0"/>
              <a:t>AES</a:t>
            </a:r>
            <a:r>
              <a:rPr lang="zh-TW" altLang="en-US" dirty="0"/>
              <a:t>電路完全實現後發現</a:t>
            </a:r>
            <a:r>
              <a:rPr lang="en-US" altLang="zh-TW" dirty="0"/>
              <a:t>critical path</a:t>
            </a:r>
            <a:r>
              <a:rPr lang="zh-TW" altLang="en-US" dirty="0"/>
              <a:t>中</a:t>
            </a:r>
            <a:r>
              <a:rPr lang="en-US" altLang="zh-TW" dirty="0" err="1"/>
              <a:t>subbyte</a:t>
            </a:r>
            <a:r>
              <a:rPr lang="zh-TW" altLang="en-US" dirty="0"/>
              <a:t>的</a:t>
            </a:r>
            <a:r>
              <a:rPr lang="en-US" altLang="zh-TW" dirty="0"/>
              <a:t>propagation delay</a:t>
            </a:r>
            <a:r>
              <a:rPr lang="zh-TW" altLang="en-US" dirty="0"/>
              <a:t>是所有</a:t>
            </a:r>
            <a:r>
              <a:rPr lang="en-US" altLang="zh-TW" dirty="0" err="1"/>
              <a:t>funtion</a:t>
            </a:r>
            <a:r>
              <a:rPr lang="zh-TW" altLang="en-US" dirty="0"/>
              <a:t>中最大的，因此我使用考量速度的想法使用直接映射的方式去實現電路。</a:t>
            </a:r>
            <a:br>
              <a:rPr lang="en-US" altLang="zh-TW" dirty="0"/>
            </a:br>
            <a:br>
              <a:rPr lang="en-US" altLang="zh-TW" dirty="0"/>
            </a:br>
            <a:r>
              <a:rPr lang="en-US" altLang="zh-TW" dirty="0"/>
              <a:t>Gate Count</a:t>
            </a:r>
            <a:r>
              <a:rPr lang="zh-TW" altLang="en-US" dirty="0"/>
              <a:t>的部分我們可以透過</a:t>
            </a:r>
            <a:r>
              <a:rPr lang="en-US" altLang="zh-TW" dirty="0"/>
              <a:t>Total Cell Area</a:t>
            </a:r>
            <a:r>
              <a:rPr lang="zh-TW" altLang="en-US" dirty="0"/>
              <a:t>除以</a:t>
            </a:r>
            <a:r>
              <a:rPr lang="en-US" altLang="zh-TW" dirty="0"/>
              <a:t>.18</a:t>
            </a:r>
            <a:r>
              <a:rPr lang="zh-TW" altLang="en-US" dirty="0"/>
              <a:t>製成中一個</a:t>
            </a:r>
            <a:r>
              <a:rPr lang="en-US" altLang="zh-TW" dirty="0"/>
              <a:t>2</a:t>
            </a:r>
            <a:r>
              <a:rPr lang="zh-TW" altLang="en-US" dirty="0"/>
              <a:t>對</a:t>
            </a:r>
            <a:r>
              <a:rPr lang="en-US" altLang="zh-TW" dirty="0"/>
              <a:t>1nand</a:t>
            </a:r>
            <a:r>
              <a:rPr lang="zh-TW" altLang="en-US" dirty="0"/>
              <a:t>的</a:t>
            </a:r>
            <a:r>
              <a:rPr lang="en-US" altLang="zh-TW" dirty="0"/>
              <a:t>area</a:t>
            </a:r>
            <a:r>
              <a:rPr lang="zh-TW" altLang="en-US" dirty="0"/>
              <a:t>去大略知道</a:t>
            </a:r>
            <a:r>
              <a:rPr lang="en-US" altLang="zh-TW" dirty="0"/>
              <a:t>gate count</a:t>
            </a:r>
            <a:br>
              <a:rPr lang="en-US" altLang="zh-TW" dirty="0"/>
            </a:b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p>
        </p:txBody>
      </p:sp>
      <p:sp>
        <p:nvSpPr>
          <p:cNvPr id="4" name="灯片编号占位符 3">
            <a:extLst>
              <a:ext uri="{FF2B5EF4-FFF2-40B4-BE49-F238E27FC236}">
                <a16:creationId xmlns:a16="http://schemas.microsoft.com/office/drawing/2014/main" id="{A939E89B-801E-F93A-0476-5A593FFD7D72}"/>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16009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br>
              <a:rPr lang="en-US" altLang="zh-TW" dirty="0"/>
            </a:br>
            <a:br>
              <a:rPr lang="en-US" altLang="zh-TW" dirty="0"/>
            </a:br>
            <a:r>
              <a:rPr lang="zh-TW" altLang="en-US" dirty="0"/>
              <a:t>硬體實現方式</a:t>
            </a:r>
            <a:r>
              <a:rPr lang="en-US" altLang="zh-TW" dirty="0"/>
              <a:t>:</a:t>
            </a:r>
            <a:r>
              <a:rPr lang="zh-TW" altLang="en-US" dirty="0"/>
              <a:t>因為只是位移，所以直接用</a:t>
            </a:r>
            <a:r>
              <a:rPr lang="en-US" altLang="zh-TW" dirty="0"/>
              <a:t>assign</a:t>
            </a:r>
            <a:r>
              <a:rPr lang="zh-TW" altLang="en-US" dirty="0"/>
              <a:t>將輸入映射到對應的輸出即可。</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348554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，是為多項式的矩陣乘法運算，狀態矩陣中的每一行是一個在限場</a:t>
            </a:r>
            <a:r>
              <a:rPr lang="en-US" altLang="zh-TW" dirty="0"/>
              <a:t>GF(2^8)</a:t>
            </a:r>
            <a:r>
              <a:rPr lang="zh-TW" altLang="en-US" dirty="0"/>
              <a:t>的三次多項式，將每一行乘上一個固定多項式 𝑎</a:t>
            </a:r>
            <a:r>
              <a:rPr lang="en-US" altLang="zh-TW" dirty="0"/>
              <a:t>(</a:t>
            </a:r>
            <a:r>
              <a:rPr lang="zh-TW" altLang="en-US" dirty="0"/>
              <a:t>𝑥</a:t>
            </a:r>
            <a:r>
              <a:rPr lang="en-US" altLang="zh-TW" dirty="0"/>
              <a:t>)</a:t>
            </a:r>
            <a:r>
              <a:rPr lang="zh-TW" altLang="en-US" dirty="0"/>
              <a:t>，若發生溢位再將其模於 𝑥</a:t>
            </a:r>
            <a:r>
              <a:rPr lang="en-US" altLang="zh-TW" dirty="0"/>
              <a:t>^4+1</a:t>
            </a:r>
            <a:r>
              <a:rPr lang="zh-TW" altLang="en-US" dirty="0"/>
              <a:t>，相乘結果如下面的矩陣，目的是增加密文的擴散性與安全性。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9D0DA-AB4B-87A8-CA99-156D9E5763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F206B3-64FD-036C-CDC6-D3D5943F64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1B2AE9-02BE-3BB1-C244-9CF7ACD39A12}"/>
              </a:ext>
            </a:extLst>
          </p:cNvPr>
          <p:cNvSpPr>
            <a:spLocks noGrp="1"/>
          </p:cNvSpPr>
          <p:nvPr>
            <p:ph type="body" idx="1"/>
          </p:nvPr>
        </p:nvSpPr>
        <p:spPr/>
        <p:txBody>
          <a:bodyPr/>
          <a:lstStyle/>
          <a:p>
            <a:r>
              <a:rPr lang="zh-TW" altLang="en-US" dirty="0"/>
              <a:t>硬體實現</a:t>
            </a:r>
            <a:r>
              <a:rPr lang="en-US" altLang="zh-TW" dirty="0"/>
              <a:t>:</a:t>
            </a:r>
            <a:r>
              <a:rPr lang="zh-TW" altLang="en-US" dirty="0"/>
              <a:t>矩陣乘開後會是這四個方程式，為了簡化設計，我們先透過因式分解提取</a:t>
            </a:r>
            <a:r>
              <a:rPr lang="en-US" altLang="zh-TW" dirty="0"/>
              <a:t>4</a:t>
            </a:r>
            <a:r>
              <a:rPr lang="zh-TW" altLang="en-US" dirty="0"/>
              <a:t>個多項是中的因數作化簡成右邊四個方程式，在乘</a:t>
            </a:r>
            <a:r>
              <a:rPr lang="en-US" altLang="zh-TW" dirty="0"/>
              <a:t>2</a:t>
            </a:r>
            <a:r>
              <a:rPr lang="zh-TW" altLang="en-US" dirty="0"/>
              <a:t>的部分使用</a:t>
            </a:r>
            <a:r>
              <a:rPr lang="en-US" altLang="zh-TW" dirty="0" err="1"/>
              <a:t>xtime</a:t>
            </a:r>
            <a:r>
              <a:rPr lang="zh-TW" altLang="en-US" dirty="0"/>
              <a:t>電路去取代，概念是將輸入左旋</a:t>
            </a:r>
            <a:r>
              <a:rPr lang="en-US" altLang="zh-TW" dirty="0"/>
              <a:t>1</a:t>
            </a:r>
            <a:r>
              <a:rPr lang="zh-TW" altLang="en-US" dirty="0"/>
              <a:t>個位元，若發生溢位則要模</a:t>
            </a:r>
            <a:r>
              <a:rPr lang="en-US" altLang="zh-TW" dirty="0"/>
              <a:t>x^8+x^4+x^3+x+1</a:t>
            </a:r>
            <a:r>
              <a:rPr lang="zh-TW" altLang="en-US" dirty="0"/>
              <a:t>則是與</a:t>
            </a:r>
            <a:r>
              <a:rPr lang="en-US" altLang="zh-TW" dirty="0"/>
              <a:t>00011010</a:t>
            </a:r>
            <a:r>
              <a:rPr lang="zh-TW" altLang="en-US" dirty="0"/>
              <a:t>做互斥或，最後就是使用互斥或元件與</a:t>
            </a:r>
            <a:r>
              <a:rPr lang="en-US" altLang="zh-TW" dirty="0" err="1"/>
              <a:t>xtime</a:t>
            </a:r>
            <a:r>
              <a:rPr lang="zh-TW" altLang="en-US" dirty="0"/>
              <a:t>電路去將上面的四個方程式實現。</a:t>
            </a:r>
            <a:endParaRPr lang="en-US" altLang="zh-TW" dirty="0"/>
          </a:p>
        </p:txBody>
      </p:sp>
      <p:sp>
        <p:nvSpPr>
          <p:cNvPr id="4" name="灯片编号占位符 3">
            <a:extLst>
              <a:ext uri="{FF2B5EF4-FFF2-40B4-BE49-F238E27FC236}">
                <a16:creationId xmlns:a16="http://schemas.microsoft.com/office/drawing/2014/main" id="{608A1A40-F9E3-10FD-5D7A-270757DCA050}"/>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1347766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br>
              <a:rPr lang="en-US" altLang="zh-TW" dirty="0"/>
            </a:br>
            <a:br>
              <a:rPr lang="en-US" altLang="zh-TW" dirty="0"/>
            </a:br>
            <a:r>
              <a:rPr lang="zh-TW" altLang="en-US" dirty="0"/>
              <a:t>硬體實現</a:t>
            </a:r>
            <a:r>
              <a:rPr lang="en-US" altLang="zh-TW" dirty="0"/>
              <a:t>:</a:t>
            </a:r>
            <a:r>
              <a:rPr lang="zh-TW" altLang="en-US" dirty="0"/>
              <a:t>使用</a:t>
            </a:r>
            <a:r>
              <a:rPr lang="en-US" altLang="zh-TW" dirty="0"/>
              <a:t>128</a:t>
            </a:r>
            <a:r>
              <a:rPr lang="zh-TW" altLang="en-US" dirty="0"/>
              <a:t>個互斥或元件實現電路。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2801021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a:p>
            <a:endParaRPr lang="en-US" altLang="zh-TW" dirty="0"/>
          </a:p>
          <a:p>
            <a:r>
              <a:rPr lang="zh-TW" altLang="en-US" dirty="0"/>
              <a:t>硬體實現</a:t>
            </a:r>
            <a:r>
              <a:rPr lang="en-US" altLang="zh-TW" dirty="0"/>
              <a:t>:</a:t>
            </a:r>
            <a:r>
              <a:rPr lang="zh-TW" altLang="en-US" dirty="0"/>
              <a:t>即時運算設計，指在加密過程中計算出每一回合所需的回合金鑰。</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822331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6B85-CEDB-3269-3C32-FC9E51D33B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D9F483-F3A1-DFAF-2746-15C779118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4B5CE3-9818-6A62-6B3B-8595CE8318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416330-0273-E465-0912-14440D52E895}"/>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1798470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br>
              <a:rPr lang="en-US" altLang="zh-TW" dirty="0"/>
            </a:br>
            <a:br>
              <a:rPr lang="en-US" altLang="zh-TW" dirty="0"/>
            </a:br>
            <a:r>
              <a:rPr lang="en-US" altLang="zh-TW" dirty="0"/>
              <a:t>DRC</a:t>
            </a:r>
            <a:r>
              <a:rPr lang="zh-TW" altLang="en-US" dirty="0"/>
              <a:t> 教育性晶片可容許錯誤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404185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這是我這個</a:t>
            </a:r>
            <a:r>
              <a:rPr lang="en-US" altLang="zh-TW" dirty="0"/>
              <a:t>AES</a:t>
            </a:r>
            <a:r>
              <a:rPr lang="zh-TW" altLang="en-US" dirty="0"/>
              <a:t>教育性晶片最後去</a:t>
            </a:r>
            <a:r>
              <a:rPr lang="en-US" altLang="zh-TW" dirty="0"/>
              <a:t>TSRI</a:t>
            </a:r>
            <a:r>
              <a:rPr lang="zh-TW" altLang="en-US" dirty="0"/>
              <a:t>上</a:t>
            </a:r>
            <a:r>
              <a:rPr lang="en-US" altLang="zh-TW" dirty="0"/>
              <a:t>V93000</a:t>
            </a:r>
            <a:r>
              <a:rPr lang="zh-TW" altLang="en-US" dirty="0"/>
              <a:t>測試的結果，我們是使用台積電</a:t>
            </a:r>
            <a:r>
              <a:rPr lang="en-US" altLang="zh-TW" dirty="0"/>
              <a:t>.18</a:t>
            </a:r>
            <a:r>
              <a:rPr lang="zh-TW" altLang="en-US" dirty="0"/>
              <a:t>製成並且使用</a:t>
            </a:r>
            <a:r>
              <a:rPr lang="en-US" altLang="zh-TW" dirty="0"/>
              <a:t>40</a:t>
            </a:r>
            <a:r>
              <a:rPr lang="zh-TW" altLang="en-US" dirty="0"/>
              <a:t>跟</a:t>
            </a:r>
            <a:r>
              <a:rPr lang="en-US" altLang="zh-TW" dirty="0"/>
              <a:t>IO</a:t>
            </a:r>
            <a:r>
              <a:rPr lang="zh-TW" altLang="en-US" dirty="0"/>
              <a:t>的包裝，那最後測試的結果在標準電壓</a:t>
            </a:r>
            <a:r>
              <a:rPr lang="en-US" altLang="zh-TW" dirty="0"/>
              <a:t>1.8V</a:t>
            </a:r>
            <a:r>
              <a:rPr lang="zh-TW" altLang="en-US" dirty="0"/>
              <a:t>可以跑到</a:t>
            </a:r>
            <a:r>
              <a:rPr lang="en-US" altLang="zh-TW" dirty="0"/>
              <a:t>120MHZ</a:t>
            </a:r>
            <a:r>
              <a:rPr lang="zh-TW" altLang="en-US" dirty="0"/>
              <a:t>，將電壓拉到</a:t>
            </a:r>
            <a:r>
              <a:rPr lang="en-US" altLang="zh-TW" dirty="0"/>
              <a:t>3V</a:t>
            </a:r>
            <a:r>
              <a:rPr lang="zh-TW" altLang="en-US" dirty="0"/>
              <a:t>最高可以達到</a:t>
            </a:r>
            <a:r>
              <a:rPr lang="en-US" altLang="zh-TW" dirty="0"/>
              <a:t>140MHZ</a:t>
            </a:r>
            <a:r>
              <a:rPr lang="zh-TW" altLang="en-US" dirty="0"/>
              <a:t>，那功號的話是</a:t>
            </a:r>
            <a:r>
              <a:rPr lang="en-US" altLang="zh-TW" dirty="0"/>
              <a:t>8.6mw</a:t>
            </a:r>
            <a:r>
              <a:rPr lang="zh-TW" altLang="en-US" dirty="0"/>
              <a:t>，面積也有在</a:t>
            </a:r>
            <a:r>
              <a:rPr lang="en-US" altLang="zh-TW" dirty="0"/>
              <a:t>.18</a:t>
            </a:r>
            <a:r>
              <a:rPr lang="zh-TW" altLang="en-US" dirty="0"/>
              <a:t>的限制下實現，大約是</a:t>
            </a:r>
            <a:r>
              <a:rPr lang="en-US" altLang="zh-TW" dirty="0"/>
              <a:t>1.2mm</a:t>
            </a:r>
            <a:r>
              <a:rPr lang="zh-TW" altLang="en-US" dirty="0"/>
              <a:t>平方</a:t>
            </a:r>
            <a:br>
              <a:rPr lang="en-US" altLang="zh-TW" dirty="0"/>
            </a:br>
            <a:endParaRPr lang="en-US" altLang="zh-TW" dirty="0"/>
          </a:p>
          <a:p>
            <a:r>
              <a:rPr lang="en-US" altLang="zh-TW" dirty="0"/>
              <a:t>Fast:</a:t>
            </a:r>
            <a:br>
              <a:rPr lang="en-US" altLang="zh-TW" dirty="0"/>
            </a:br>
            <a:r>
              <a:rPr lang="en-US" altLang="zh-TW" b="0" i="0" dirty="0">
                <a:solidFill>
                  <a:srgbClr val="1D1D1D"/>
                </a:solidFill>
                <a:effectLst/>
                <a:latin typeface="Segoe UI" panose="020B0502040204020203" pitchFamily="34" charset="0"/>
              </a:rPr>
              <a:t>Higher VCC</a:t>
            </a:r>
            <a:br>
              <a:rPr lang="en-US" altLang="zh-TW" dirty="0"/>
            </a:br>
            <a:r>
              <a:rPr lang="en-US" altLang="zh-TW" b="0" i="0" dirty="0">
                <a:solidFill>
                  <a:srgbClr val="1D1D1D"/>
                </a:solidFill>
                <a:effectLst/>
                <a:latin typeface="Segoe UI" panose="020B0502040204020203" pitchFamily="34" charset="0"/>
              </a:rPr>
              <a:t>Lower temperature</a:t>
            </a:r>
            <a:br>
              <a:rPr lang="en-US" altLang="zh-TW" dirty="0"/>
            </a:br>
            <a:r>
              <a:rPr lang="en-US" altLang="zh-TW" b="0" i="0" dirty="0">
                <a:solidFill>
                  <a:srgbClr val="1D1D1D"/>
                </a:solidFill>
                <a:effectLst/>
                <a:latin typeface="Segoe UI" panose="020B0502040204020203" pitchFamily="34" charset="0"/>
              </a:rPr>
              <a:t>Lower threshold voltages of NMOS and PMOS transistors.</a:t>
            </a:r>
          </a:p>
          <a:p>
            <a:br>
              <a:rPr lang="en-US" altLang="zh-TW" dirty="0"/>
            </a:br>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304594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23</a:t>
            </a:fld>
            <a:endParaRPr lang="zh-CN" altLang="en-US"/>
          </a:p>
        </p:txBody>
      </p:sp>
    </p:spTree>
    <p:extLst>
      <p:ext uri="{BB962C8B-B14F-4D97-AF65-F5344CB8AC3E}">
        <p14:creationId xmlns:p14="http://schemas.microsoft.com/office/powerpoint/2010/main" val="3160529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。它具有抵抗量子和傳統攻擊的潛力，並具有快速算術運算、密鑰和簽名小巧等優勢。</a:t>
            </a:r>
            <a:r>
              <a:rPr lang="en-US" altLang="zh-TW" dirty="0"/>
              <a:t>(</a:t>
            </a:r>
            <a:r>
              <a:rPr lang="zh-TW" altLang="en-US" dirty="0"/>
              <a:t>小巧原因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506337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是這個演算法的安全性核心，用於產生的公要以及私要，我們這邊用一個數值例來講解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89050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問題，主要是用來產生簽名、防止簽名偽造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314177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280771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MDC</a:t>
            </a:r>
            <a:r>
              <a:rPr lang="zh-TW" altLang="en-US" dirty="0"/>
              <a:t>的方法，非常適合加速</a:t>
            </a:r>
            <a:r>
              <a:rPr lang="en-US" altLang="zh-TW" dirty="0"/>
              <a:t>ML-DSA</a:t>
            </a:r>
            <a:r>
              <a:rPr lang="zh-TW" altLang="en-US" dirty="0"/>
              <a:t>。另外在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23848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SDF </a:t>
            </a:r>
          </a:p>
          <a:p>
            <a:endParaRPr lang="en-US" altLang="zh-TW" dirty="0"/>
          </a:p>
          <a:p>
            <a:r>
              <a:rPr lang="en-US" altLang="zh-TW" dirty="0"/>
              <a:t>MDC</a:t>
            </a:r>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173942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MDC</a:t>
            </a:r>
            <a:r>
              <a:rPr lang="zh-TW" altLang="en-US" dirty="0"/>
              <a:t>的方法，非常適合加速</a:t>
            </a:r>
            <a:r>
              <a:rPr lang="en-US" altLang="zh-TW" dirty="0"/>
              <a:t>ML-DSA</a:t>
            </a:r>
            <a:r>
              <a:rPr lang="zh-TW" altLang="en-US" dirty="0"/>
              <a:t>。另外在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380729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33</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785385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1013101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E5AE-8414-52A1-2B59-6E3302CB8D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2958D-1E2A-3AC4-4AFB-07DAB7C444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342ED8-5074-B846-DF24-B5CE4A508331}"/>
              </a:ext>
            </a:extLst>
          </p:cNvPr>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工作週期較長</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精確度下降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A930596-EC22-CC87-BD70-4D8510E1E47C}"/>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120191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由於最後結果會是效能的比較，因此我們除了有從硬體端去做加速，也有從韌體的部分下手來做加速</a:t>
            </a:r>
            <a:r>
              <a:rPr lang="en-US" altLang="zh-TW" dirty="0"/>
              <a:t>(Load-Use Data Hazards </a:t>
            </a:r>
            <a:r>
              <a:rPr lang="zh-TW" altLang="en-US" dirty="0"/>
              <a:t>， 而解法就是</a:t>
            </a:r>
            <a:r>
              <a:rPr lang="en-US" altLang="zh-TW" dirty="0"/>
              <a:t>Code Re-Ordering)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41534859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這是我用</a:t>
            </a:r>
            <a:r>
              <a:rPr lang="en-US" altLang="zh-TW" dirty="0"/>
              <a:t>Schematic</a:t>
            </a:r>
            <a:r>
              <a:rPr lang="zh-TW" altLang="en-US" dirty="0"/>
              <a:t>實現的</a:t>
            </a:r>
            <a:r>
              <a:rPr lang="en-US" altLang="zh-TW" dirty="0" err="1"/>
              <a:t>datapath</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27186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42</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772F-9261-64A0-5342-FD55453077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399004-BA3B-A1E8-3182-AD46175E0D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ABDF51-5E72-43A0-B92E-89F4DD30C1D4}"/>
              </a:ext>
            </a:extLst>
          </p:cNvPr>
          <p:cNvSpPr>
            <a:spLocks noGrp="1"/>
          </p:cNvSpPr>
          <p:nvPr>
            <p:ph type="body" idx="1"/>
          </p:nvPr>
        </p:nvSpPr>
        <p:spPr/>
        <p:txBody>
          <a:bodyPr/>
          <a:lstStyle/>
          <a:p>
            <a:r>
              <a:rPr lang="zh-TW" altLang="en-US" dirty="0"/>
              <a:t>重點 兩顆晶片</a:t>
            </a:r>
            <a:endParaRPr lang="zh-CN" altLang="en-US" dirty="0"/>
          </a:p>
        </p:txBody>
      </p:sp>
      <p:sp>
        <p:nvSpPr>
          <p:cNvPr id="4" name="灯片编号占位符 3">
            <a:extLst>
              <a:ext uri="{FF2B5EF4-FFF2-40B4-BE49-F238E27FC236}">
                <a16:creationId xmlns:a16="http://schemas.microsoft.com/office/drawing/2014/main" id="{454DB28A-B82F-4251-735C-983B72E29182}"/>
              </a:ext>
            </a:extLst>
          </p:cNvPr>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230345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接下來要介紹下線經驗，碩士 大學</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8</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3726773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1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12.xml.rels><?xml version="1.0" encoding="UTF-8" standalone="yes"?>
<Relationships xmlns="http://schemas.openxmlformats.org/package/2006/relationships"><Relationship Id="rId26" Type="http://schemas.openxmlformats.org/officeDocument/2006/relationships/image" Target="../media/image13.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12.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15" Type="http://schemas.openxmlformats.org/officeDocument/2006/relationships/image" Target="../media/image366.png"/><Relationship Id="rId23" Type="http://schemas.openxmlformats.org/officeDocument/2006/relationships/image" Target="../media/image371.png"/><Relationship Id="rId14" Type="http://schemas.openxmlformats.org/officeDocument/2006/relationships/image" Target="../media/image292.png"/><Relationship Id="rId22" Type="http://schemas.openxmlformats.org/officeDocument/2006/relationships/image" Target="../media/image370.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9.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19.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14.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 Id="rId8" Type="http://schemas.openxmlformats.org/officeDocument/2006/relationships/image" Target="../media/image680.png"/></Relationships>
</file>

<file path=ppt/slides/_rels/slide15.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15.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17.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png"/><Relationship Id="rId3" Type="http://schemas.openxmlformats.org/officeDocument/2006/relationships/image" Target="../media/image10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440.png"/><Relationship Id="rId7"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36.png"/><Relationship Id="rId5" Type="http://schemas.openxmlformats.org/officeDocument/2006/relationships/image" Target="../media/image9.png"/><Relationship Id="rId10" Type="http://schemas.openxmlformats.org/officeDocument/2006/relationships/image" Target="../media/image34.svg"/><Relationship Id="rId4" Type="http://schemas.openxmlformats.org/officeDocument/2006/relationships/image" Target="../media/image8.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7.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27.xml"/><Relationship Id="rId7" Type="http://schemas.openxmlformats.org/officeDocument/2006/relationships/image" Target="../media/image152.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151.emf"/><Relationship Id="rId4" Type="http://schemas.openxmlformats.org/officeDocument/2006/relationships/package" Target="../embeddings/Microsoft_Visio_Drawing.vsdx"/><Relationship Id="rId9" Type="http://schemas.openxmlformats.org/officeDocument/2006/relationships/image" Target="../media/image153.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54.emf"/><Relationship Id="rId4" Type="http://schemas.openxmlformats.org/officeDocument/2006/relationships/package" Target="../embeddings/Microsoft_Visio_Drawing3.vsdx"/></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159.png"/><Relationship Id="rId4" Type="http://schemas.openxmlformats.org/officeDocument/2006/relationships/image" Target="../media/image158.png"/></Relationships>
</file>

<file path=ppt/slides/_rels/slide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62.png"/><Relationship Id="rId4" Type="http://schemas.openxmlformats.org/officeDocument/2006/relationships/image" Target="../media/image161.png"/></Relationships>
</file>

<file path=ppt/slides/_rels/slide3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69.png"/><Relationship Id="rId4" Type="http://schemas.openxmlformats.org/officeDocument/2006/relationships/image" Target="../media/image168.png"/></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171.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6.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73.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72.png"/><Relationship Id="rId14" Type="http://schemas.openxmlformats.org/officeDocument/2006/relationships/image" Target="../media/image292.png"/><Relationship Id="rId22" Type="http://schemas.openxmlformats.org/officeDocument/2006/relationships/image" Target="../media/image370.png"/></Relationships>
</file>

<file path=ppt/slides/_rels/slide47.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7.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852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353518" cy="400110"/>
            <a:chOff x="568442" y="319364"/>
            <a:chExt cx="2353518" cy="400111"/>
          </a:xfrm>
        </p:grpSpPr>
        <p:sp>
          <p:nvSpPr>
            <p:cNvPr id="55" name="文本框 23"/>
            <p:cNvSpPr txBox="1"/>
            <p:nvPr/>
          </p:nvSpPr>
          <p:spPr>
            <a:xfrm>
              <a:off x="665958" y="319364"/>
              <a:ext cx="22560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3706097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80328" cy="400110"/>
            <a:chOff x="568442" y="319364"/>
            <a:chExt cx="4280328" cy="400111"/>
          </a:xfrm>
        </p:grpSpPr>
        <p:sp>
          <p:nvSpPr>
            <p:cNvPr id="55" name="文本框 23"/>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extLst>
              <p:ext uri="{D42A27DB-BD31-4B8C-83A1-F6EECF244321}">
                <p14:modId xmlns:p14="http://schemas.microsoft.com/office/powerpoint/2010/main" val="2309654802"/>
              </p:ext>
            </p:extLst>
          </p:nvPr>
        </p:nvGraphicFramePr>
        <p:xfrm>
          <a:off x="814615" y="5608448"/>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96886" y="5179082"/>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26618" y="5161846"/>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21083" y="4851797"/>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405256" y="547465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22454" y="547353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51296" y="6143391"/>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33750" y="6143391"/>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36750" y="5549614"/>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31875" y="2685057"/>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37868" y="2757057"/>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91386" y="2901057"/>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19984" y="2686473"/>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57868" y="2901057"/>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
        <p:nvSpPr>
          <p:cNvPr id="73" name="文本框 16">
            <a:extLst>
              <a:ext uri="{FF2B5EF4-FFF2-40B4-BE49-F238E27FC236}">
                <a16:creationId xmlns:a16="http://schemas.microsoft.com/office/drawing/2014/main" id="{8CDF440A-62C4-7B91-1084-4DF82A7B58FF}"/>
              </a:ext>
            </a:extLst>
          </p:cNvPr>
          <p:cNvSpPr txBox="1"/>
          <p:nvPr/>
        </p:nvSpPr>
        <p:spPr>
          <a:xfrm>
            <a:off x="665959" y="1169916"/>
            <a:ext cx="3108608" cy="369332"/>
          </a:xfrm>
          <a:prstGeom prst="rect">
            <a:avLst/>
          </a:prstGeom>
          <a:noFill/>
        </p:spPr>
        <p:txBody>
          <a:bodyPr wrap="non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Way-1 Look-up Functionality</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74" name="直線接點 73">
            <a:extLst>
              <a:ext uri="{FF2B5EF4-FFF2-40B4-BE49-F238E27FC236}">
                <a16:creationId xmlns:a16="http://schemas.microsoft.com/office/drawing/2014/main" id="{B481E9B0-23DC-839F-F699-6F1896D79BF0}"/>
              </a:ext>
            </a:extLst>
          </p:cNvPr>
          <p:cNvCxnSpPr>
            <a:cxnSpLocks/>
          </p:cNvCxnSpPr>
          <p:nvPr/>
        </p:nvCxnSpPr>
        <p:spPr>
          <a:xfrm>
            <a:off x="720898" y="1561273"/>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2E2B538-09E6-8089-E660-B1448B91B73F}"/>
              </a:ext>
            </a:extLst>
          </p:cNvPr>
          <p:cNvSpPr txBox="1"/>
          <p:nvPr/>
        </p:nvSpPr>
        <p:spPr>
          <a:xfrm>
            <a:off x="666017" y="1560698"/>
            <a:ext cx="2172390" cy="338554"/>
          </a:xfrm>
          <a:prstGeom prst="rect">
            <a:avLst/>
          </a:prstGeom>
          <a:noFill/>
        </p:spPr>
        <p:txBody>
          <a:bodyPr wrap="none" rtlCol="0">
            <a:spAutoFit/>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Tree>
    <p:extLst>
      <p:ext uri="{BB962C8B-B14F-4D97-AF65-F5344CB8AC3E}">
        <p14:creationId xmlns:p14="http://schemas.microsoft.com/office/powerpoint/2010/main" val="12699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7DF0-A2EC-4170-298D-6580DC5B2DF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D327BB6-FF21-C511-2BFB-1BD0FDE84D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53DFCE63-8EA4-21D1-BEC3-6AE70E6EAD7C}"/>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BD77DA99-D579-18AB-C9A1-E65FE96F4C8D}"/>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9F81A090-DF27-3975-279F-1B4AA1FA4AF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6" name="文本框 16">
            <a:extLst>
              <a:ext uri="{FF2B5EF4-FFF2-40B4-BE49-F238E27FC236}">
                <a16:creationId xmlns:a16="http://schemas.microsoft.com/office/drawing/2014/main" id="{F84E921D-3DF3-3C45-8BD9-DF073D6AE1AB}"/>
              </a:ext>
            </a:extLst>
          </p:cNvPr>
          <p:cNvSpPr txBox="1"/>
          <p:nvPr/>
        </p:nvSpPr>
        <p:spPr>
          <a:xfrm>
            <a:off x="635451" y="1150135"/>
            <a:ext cx="4680000" cy="369332"/>
          </a:xfrm>
          <a:prstGeom prst="rect">
            <a:avLst/>
          </a:prstGeom>
          <a:noFill/>
        </p:spPr>
        <p:txBody>
          <a:bodyPr wrap="squar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Way-2</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CF75DFA7-B1C6-4969-8FFB-A277A9940922}"/>
              </a:ext>
            </a:extLst>
          </p:cNvPr>
          <p:cNvCxnSpPr>
            <a:cxnSpLocks/>
          </p:cNvCxnSpPr>
          <p:nvPr/>
        </p:nvCxnSpPr>
        <p:spPr>
          <a:xfrm>
            <a:off x="699430" y="1552438"/>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03D0750-4C3A-3275-93AF-374EFBB0ABF4}"/>
              </a:ext>
            </a:extLst>
          </p:cNvPr>
          <p:cNvSpPr txBox="1"/>
          <p:nvPr/>
        </p:nvSpPr>
        <p:spPr>
          <a:xfrm>
            <a:off x="634580" y="1552314"/>
            <a:ext cx="4122860" cy="338554"/>
          </a:xfrm>
          <a:prstGeom prst="rect">
            <a:avLst/>
          </a:prstGeom>
          <a:noFill/>
        </p:spPr>
        <p:txBody>
          <a:bodyPr wrap="none" rtlCol="0">
            <a:spAutoFit/>
          </a:bodyPr>
          <a:lstStyle/>
          <a:p>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73" name="群組 72">
            <a:extLst>
              <a:ext uri="{FF2B5EF4-FFF2-40B4-BE49-F238E27FC236}">
                <a16:creationId xmlns:a16="http://schemas.microsoft.com/office/drawing/2014/main" id="{6012325E-6192-AD38-4F54-2A39ADE638D8}"/>
              </a:ext>
            </a:extLst>
          </p:cNvPr>
          <p:cNvGrpSpPr/>
          <p:nvPr/>
        </p:nvGrpSpPr>
        <p:grpSpPr>
          <a:xfrm>
            <a:off x="2608514" y="4748043"/>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24A1E549-EC15-E33B-39D0-7D4C96D0AE25}"/>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E5D58410-E7A0-8485-4AB2-12076CC3B9CF}"/>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9CE758DD-F287-DBD7-458E-C696B580FC23}"/>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4052DE8B-6835-A6A0-1FC7-369854EFC5A7}"/>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FE42BD55-A0E9-1B0B-0B94-3A6F104E0845}"/>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4BDADD05-FA2A-16F7-4595-F88C8F51A38E}"/>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6E24F682-34EB-F39E-5CB5-2A1B363F7730}"/>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8A9C88D9-90C5-CAF0-FBD6-DF26CFE751BB}"/>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08372777-636E-5553-50BF-D3A92D0713E6}"/>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1649A68F-8401-9A53-631B-6278B6930BC1}"/>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BD0FDE3-FC01-F0F3-9019-7AE61CB990E0}"/>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C6AEFAF1-7F35-EC15-96A6-DCAB92DAD472}"/>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2191EB32-2FC0-EFC2-5F72-784085EDFEA4}"/>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990F968-3565-E36E-7A0E-967E9F3E1611}"/>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F39C9640-C6D3-F43A-CCE1-FB5B07769E01}"/>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A13A7215-DC64-5677-7404-7037D50F79E5}"/>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5FF544-B2D4-9709-0A7C-82B51103FF02}"/>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FEE0BFD4-776D-29BF-A44E-55E2EAEC1BA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0C1E2-6DE6-9199-8CF5-934C8719473A}"/>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79EAD42B-DC2E-43E1-08AA-2E4BC05C03D0}"/>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5B6A6520-FA2F-1A13-E1A1-42BA3139C771}"/>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C3E9ADD-73C0-3C45-77F5-353B7F133A04}"/>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68B20674-CFBE-249F-6DF4-007A1C18C504}"/>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9781CA29-B8E4-9EA1-9C4A-20E723972F23}"/>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DBD1C4FE-04B3-1646-772C-92775B853178}"/>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9F99E5F-0B53-7C69-6B9C-56B456D524F2}"/>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BAC78B73-3828-BC0A-04EC-1B8B19DEC806}"/>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B0568B90-1D67-3290-921D-6E2F34DFE90D}"/>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06588C6-E5E7-078D-E3C2-A562FFD37929}"/>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A6FA5AF0-53F5-29A7-2833-09DFB0AC00E8}"/>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219FC9BC-B6DE-6DCF-01EE-0E2E58189D89}"/>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EFC7EC2-9AA2-7D99-A69A-F8C3F96B1AC1}"/>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88D9671B-C364-309B-8B8D-4BF6B9FBC9E4}"/>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C11ADC42-2428-0B07-F9F8-D709590AA420}"/>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4F4F6E14-2C85-D058-8A22-2AD30084B30C}"/>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23C259A4-2FE3-EC83-8B9C-0C913D71CA4B}"/>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4DC0D2CB-8BE1-8C20-2F59-3F6C54F874E9}"/>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2BAB63B4-6FDE-2560-1156-CCC6888532E1}"/>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7DDE3DE3-8AA6-F661-562A-70BE891017ED}"/>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8A8EF4B0-E000-7EF6-B386-AC4CAAEFF1EC}"/>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C09CEC7A-5AD0-9EAE-802C-8A25E12534E4}"/>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A5D92A5F-303A-17E6-FCBF-3B042DA95297}"/>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E8745859-18C4-33C3-687E-F09317FD93FD}"/>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C8B41F7C-FD43-6817-30E0-0B3E37ECC4A7}"/>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8429D328-8C7C-1300-4DE6-D67ED7762864}"/>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3256DF14-8263-BEDE-7527-A0DEE9B1CE7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FC0C274C-59B1-252E-8936-241AAF91450D}"/>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8DF09F57-A907-249B-E5A7-74208F640F8D}"/>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BEA4F9DF-B4B0-BBC4-5AE5-0919B40CC5F4}"/>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C92933E1-3E90-6F72-124D-856EA8DD19D5}"/>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62446D2F-948E-FAE8-0F84-1C897CF95E4F}"/>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4DAAC08C-12CA-6C31-5EF9-C317CB2B0AB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6D7E34B5-B7F5-8FBB-2F9F-578867E00F2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B15B92B-DC8E-6E76-A382-A049050186A2}"/>
                  </a:ext>
                </a:extLst>
              </p:cNvPr>
              <p:cNvSpPr/>
              <p:nvPr/>
            </p:nvSpPr>
            <p:spPr>
              <a:xfrm>
                <a:off x="976584" y="2173614"/>
                <a:ext cx="8888865" cy="22059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zh-TW" altLang="en-US" sz="1600" i="1" smtClean="0">
                              <a:latin typeface="Cambria Math" panose="02040503050406030204" pitchFamily="18" charset="0"/>
                            </a:rPr>
                            <m:t>𝛿</m:t>
                          </m:r>
                        </m:e>
                        <m:sup>
                          <m:r>
                            <a:rPr lang="en-US" altLang="zh-TW" sz="1600" b="0" i="1" smtClean="0">
                              <a:latin typeface="Cambria Math" panose="02040503050406030204" pitchFamily="18" charset="0"/>
                            </a:rPr>
                            <m:t>−1</m:t>
                          </m:r>
                        </m:sup>
                      </m:sSup>
                      <m:r>
                        <a:rPr lang="en-US" altLang="zh-TW" sz="1600" i="1" smtClean="0">
                          <a:latin typeface="Cambria Math" panose="02040503050406030204" pitchFamily="18" charset="0"/>
                          <a:ea typeface="Cambria Math" panose="02040503050406030204" pitchFamily="18" charset="0"/>
                        </a:rPr>
                        <m:t>×</m:t>
                      </m:r>
                      <m:r>
                        <m:rPr>
                          <m:nor/>
                        </m:rPr>
                        <a:rPr lang="zh-TW" altLang="en-US" sz="1600"/>
                        <m:t>𝑎𝑓𝑓𝑖𝑛𝑒</m:t>
                      </m:r>
                      <m:r>
                        <m:rPr>
                          <m:nor/>
                        </m:rPr>
                        <a:rPr lang="en-US" altLang="zh-TW" sz="1600"/>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up>
                                    <m:r>
                                      <a:rPr lang="zh-TW" altLang="en-US" sz="1600" i="0">
                                        <a:latin typeface="Cambria Math" panose="02040503050406030204" pitchFamily="18" charset="0"/>
                                      </a:rPr>
                                      <m:t>′</m:t>
                                    </m:r>
                                  </m:sup>
                                </m:sSubSup>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8"/>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
                        </m:e>
                      </m:d>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Sub>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
                        </m:e>
                      </m:d>
                    </m:oMath>
                  </m:oMathPara>
                </a14:m>
                <a:endParaRPr lang="zh-TW" altLang="en-US" sz="1600" dirty="0"/>
              </a:p>
            </p:txBody>
          </p:sp>
        </mc:Choice>
        <mc:Fallback xmlns="">
          <p:sp>
            <p:nvSpPr>
              <p:cNvPr id="2" name="矩形 1">
                <a:extLst>
                  <a:ext uri="{FF2B5EF4-FFF2-40B4-BE49-F238E27FC236}">
                    <a16:creationId xmlns:a16="http://schemas.microsoft.com/office/drawing/2014/main" id="{7B15B92B-DC8E-6E76-A382-A049050186A2}"/>
                  </a:ext>
                </a:extLst>
              </p:cNvPr>
              <p:cNvSpPr>
                <a:spLocks noRot="1" noChangeAspect="1" noMove="1" noResize="1" noEditPoints="1" noAdjustHandles="1" noChangeArrowheads="1" noChangeShapeType="1" noTextEdit="1"/>
              </p:cNvSpPr>
              <p:nvPr/>
            </p:nvSpPr>
            <p:spPr>
              <a:xfrm>
                <a:off x="976584" y="2173614"/>
                <a:ext cx="8888865" cy="2205925"/>
              </a:xfrm>
              <a:prstGeom prst="rect">
                <a:avLst/>
              </a:prstGeom>
              <a:blipFill>
                <a:blip r:embed="rId2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30745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3102E-0915-2F72-8C37-D3909769399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8B0FDFF-E209-2DC5-6A7A-AE9E578E0ECE}"/>
              </a:ext>
            </a:extLst>
          </p:cNvPr>
          <p:cNvSpPr/>
          <p:nvPr/>
        </p:nvSpPr>
        <p:spPr>
          <a:xfrm>
            <a:off x="2192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E421D522-10AF-1B63-9F0A-991CDFF0EB42}"/>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AAC55032-4779-34BC-C763-7D41E70D9E80}"/>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CAFF3160-E342-CEE5-7402-2600D702CB1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26" name="文字方塊 125">
            <a:extLst>
              <a:ext uri="{FF2B5EF4-FFF2-40B4-BE49-F238E27FC236}">
                <a16:creationId xmlns:a16="http://schemas.microsoft.com/office/drawing/2014/main" id="{BC910444-F7B9-70AD-C624-373E2C9435E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50" t="-1408" r="-150"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4" name="矩形 3">
            <a:extLst>
              <a:ext uri="{FF2B5EF4-FFF2-40B4-BE49-F238E27FC236}">
                <a16:creationId xmlns:a16="http://schemas.microsoft.com/office/drawing/2014/main" id="{156D21D8-D691-D114-1552-7E910F3F59C6}"/>
              </a:ext>
            </a:extLst>
          </p:cNvPr>
          <p:cNvSpPr/>
          <p:nvPr/>
        </p:nvSpPr>
        <p:spPr>
          <a:xfrm>
            <a:off x="1064186" y="5586098"/>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41F6F979-553B-7283-EB7B-EB26D99986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40" y="5084220"/>
            <a:ext cx="720000" cy="720000"/>
          </a:xfrm>
          <a:prstGeom prst="rect">
            <a:avLst/>
          </a:prstGeom>
        </p:spPr>
      </p:pic>
      <p:pic>
        <p:nvPicPr>
          <p:cNvPr id="6" name="Picture 2">
            <a:extLst>
              <a:ext uri="{FF2B5EF4-FFF2-40B4-BE49-F238E27FC236}">
                <a16:creationId xmlns:a16="http://schemas.microsoft.com/office/drawing/2014/main" id="{2525400F-6497-0548-910B-C52D6130BC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626" r="42180"/>
          <a:stretch/>
        </p:blipFill>
        <p:spPr bwMode="auto">
          <a:xfrm>
            <a:off x="6408935" y="3130589"/>
            <a:ext cx="4050686" cy="6428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BF6A9A5-1982-757E-6C4F-75A39CAA93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962" r="38718" b="1490"/>
          <a:stretch/>
        </p:blipFill>
        <p:spPr bwMode="auto">
          <a:xfrm>
            <a:off x="1409659" y="3130589"/>
            <a:ext cx="3979924" cy="654786"/>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19FC128F-3A2D-216E-0A84-3EE58315C303}"/>
              </a:ext>
            </a:extLst>
          </p:cNvPr>
          <p:cNvSpPr txBox="1"/>
          <p:nvPr/>
        </p:nvSpPr>
        <p:spPr>
          <a:xfrm>
            <a:off x="1123505" y="906647"/>
            <a:ext cx="2609319"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Direct Logical Mapping</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sp>
        <p:nvSpPr>
          <p:cNvPr id="10" name="文字方塊 9">
            <a:extLst>
              <a:ext uri="{FF2B5EF4-FFF2-40B4-BE49-F238E27FC236}">
                <a16:creationId xmlns:a16="http://schemas.microsoft.com/office/drawing/2014/main" id="{D845DB2B-77C0-8AB2-939D-42675B4702E4}"/>
              </a:ext>
            </a:extLst>
          </p:cNvPr>
          <p:cNvSpPr txBox="1"/>
          <p:nvPr/>
        </p:nvSpPr>
        <p:spPr>
          <a:xfrm>
            <a:off x="6096000" y="906647"/>
            <a:ext cx="3714974"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Composite Field Operation</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pic>
        <p:nvPicPr>
          <p:cNvPr id="12" name="圖片 11">
            <a:extLst>
              <a:ext uri="{FF2B5EF4-FFF2-40B4-BE49-F238E27FC236}">
                <a16:creationId xmlns:a16="http://schemas.microsoft.com/office/drawing/2014/main" id="{2B3CFB98-396E-D73C-A6FE-FBBCF2D73B3A}"/>
              </a:ext>
            </a:extLst>
          </p:cNvPr>
          <p:cNvPicPr>
            <a:picLocks noChangeAspect="1"/>
          </p:cNvPicPr>
          <p:nvPr/>
        </p:nvPicPr>
        <p:blipFill>
          <a:blip r:embed="rId7"/>
          <a:srcRect t="63707" b="1119"/>
          <a:stretch/>
        </p:blipFill>
        <p:spPr>
          <a:xfrm>
            <a:off x="6419695" y="2017471"/>
            <a:ext cx="3858163" cy="492565"/>
          </a:xfrm>
          <a:prstGeom prst="rect">
            <a:avLst/>
          </a:prstGeom>
        </p:spPr>
      </p:pic>
      <p:pic>
        <p:nvPicPr>
          <p:cNvPr id="14" name="圖片 13">
            <a:extLst>
              <a:ext uri="{FF2B5EF4-FFF2-40B4-BE49-F238E27FC236}">
                <a16:creationId xmlns:a16="http://schemas.microsoft.com/office/drawing/2014/main" id="{E702BAA1-15D3-CD61-E662-B31E753379F3}"/>
              </a:ext>
            </a:extLst>
          </p:cNvPr>
          <p:cNvPicPr>
            <a:picLocks noChangeAspect="1"/>
          </p:cNvPicPr>
          <p:nvPr/>
        </p:nvPicPr>
        <p:blipFill>
          <a:blip r:embed="rId8"/>
          <a:srcRect t="63614"/>
          <a:stretch/>
        </p:blipFill>
        <p:spPr>
          <a:xfrm>
            <a:off x="1520532" y="2018618"/>
            <a:ext cx="4058216" cy="526868"/>
          </a:xfrm>
          <a:prstGeom prst="rect">
            <a:avLst/>
          </a:prstGeom>
        </p:spPr>
      </p:pic>
    </p:spTree>
    <p:extLst>
      <p:ext uri="{BB962C8B-B14F-4D97-AF65-F5344CB8AC3E}">
        <p14:creationId xmlns:p14="http://schemas.microsoft.com/office/powerpoint/2010/main" val="459384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56146" cy="400110"/>
            <a:chOff x="568442" y="319364"/>
            <a:chExt cx="3756146" cy="400111"/>
          </a:xfrm>
        </p:grpSpPr>
        <p:sp>
          <p:nvSpPr>
            <p:cNvPr id="55" name="文本框 23"/>
            <p:cNvSpPr txBox="1"/>
            <p:nvPr/>
          </p:nvSpPr>
          <p:spPr>
            <a:xfrm>
              <a:off x="665958" y="319364"/>
              <a:ext cx="36586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6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85B6-DB36-AA8F-D804-6B9B5E567B69}"/>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EE6E711-6757-8874-5B07-F04D90939795}"/>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35F55458-C91B-5A77-FC37-F2F315D12FF7}"/>
              </a:ext>
            </a:extLst>
          </p:cNvPr>
          <p:cNvGrpSpPr/>
          <p:nvPr/>
        </p:nvGrpSpPr>
        <p:grpSpPr>
          <a:xfrm>
            <a:off x="568443" y="319365"/>
            <a:ext cx="4025451" cy="400110"/>
            <a:chOff x="568442" y="319364"/>
            <a:chExt cx="4025451" cy="400111"/>
          </a:xfrm>
        </p:grpSpPr>
        <p:sp>
          <p:nvSpPr>
            <p:cNvPr id="55" name="文本框 23">
              <a:extLst>
                <a:ext uri="{FF2B5EF4-FFF2-40B4-BE49-F238E27FC236}">
                  <a16:creationId xmlns:a16="http://schemas.microsoft.com/office/drawing/2014/main" id="{98376DEA-DCE3-494E-911B-455AE3B79BDF}"/>
                </a:ext>
              </a:extLst>
            </p:cNvPr>
            <p:cNvSpPr txBox="1"/>
            <p:nvPr/>
          </p:nvSpPr>
          <p:spPr>
            <a:xfrm>
              <a:off x="665958" y="319364"/>
              <a:ext cx="392793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Mix Columns</a:t>
              </a:r>
            </a:p>
          </p:txBody>
        </p:sp>
        <p:sp>
          <p:nvSpPr>
            <p:cNvPr id="56" name="等腰三角形 55">
              <a:extLst>
                <a:ext uri="{FF2B5EF4-FFF2-40B4-BE49-F238E27FC236}">
                  <a16:creationId xmlns:a16="http://schemas.microsoft.com/office/drawing/2014/main" id="{D25B1444-5D4B-5F99-3B20-7C5A1CFE9B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91739260-7B0F-B45D-179A-F0D52613F58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49CD4D66-945C-6C45-9B50-4FF9441647AC}"/>
              </a:ext>
            </a:extLst>
          </p:cNvPr>
          <p:cNvPicPr>
            <a:picLocks noChangeAspect="1"/>
          </p:cNvPicPr>
          <p:nvPr/>
        </p:nvPicPr>
        <p:blipFill>
          <a:blip r:embed="rId3"/>
          <a:stretch>
            <a:fillRect/>
          </a:stretch>
        </p:blipFill>
        <p:spPr>
          <a:xfrm>
            <a:off x="1058263" y="3552442"/>
            <a:ext cx="4288653" cy="2730574"/>
          </a:xfrm>
          <a:prstGeom prst="rect">
            <a:avLst/>
          </a:prstGeom>
        </p:spPr>
      </p:pic>
      <p:pic>
        <p:nvPicPr>
          <p:cNvPr id="5" name="圖片 4">
            <a:extLst>
              <a:ext uri="{FF2B5EF4-FFF2-40B4-BE49-F238E27FC236}">
                <a16:creationId xmlns:a16="http://schemas.microsoft.com/office/drawing/2014/main" id="{BEF71647-E303-5011-1320-ADCF2B3D3F16}"/>
              </a:ext>
            </a:extLst>
          </p:cNvPr>
          <p:cNvPicPr>
            <a:picLocks noChangeAspect="1"/>
          </p:cNvPicPr>
          <p:nvPr/>
        </p:nvPicPr>
        <p:blipFill>
          <a:blip r:embed="rId4"/>
          <a:stretch>
            <a:fillRect/>
          </a:stretch>
        </p:blipFill>
        <p:spPr>
          <a:xfrm>
            <a:off x="6093028" y="3303579"/>
            <a:ext cx="3960616" cy="3369755"/>
          </a:xfrm>
          <a:prstGeom prst="rect">
            <a:avLst/>
          </a:prstGeom>
        </p:spPr>
      </p:pic>
      <p:pic>
        <p:nvPicPr>
          <p:cNvPr id="7" name="圖片 6">
            <a:extLst>
              <a:ext uri="{FF2B5EF4-FFF2-40B4-BE49-F238E27FC236}">
                <a16:creationId xmlns:a16="http://schemas.microsoft.com/office/drawing/2014/main" id="{A2F359C9-1EBD-2D9E-3B4F-FC7720E84BAE}"/>
              </a:ext>
            </a:extLst>
          </p:cNvPr>
          <p:cNvPicPr>
            <a:picLocks noChangeAspect="1"/>
          </p:cNvPicPr>
          <p:nvPr/>
        </p:nvPicPr>
        <p:blipFill>
          <a:blip r:embed="rId5"/>
          <a:stretch>
            <a:fillRect/>
          </a:stretch>
        </p:blipFill>
        <p:spPr>
          <a:xfrm>
            <a:off x="6093028" y="1063187"/>
            <a:ext cx="5425111" cy="1845113"/>
          </a:xfrm>
          <a:prstGeom prst="rect">
            <a:avLst/>
          </a:prstGeom>
        </p:spPr>
      </p:pic>
      <p:pic>
        <p:nvPicPr>
          <p:cNvPr id="10" name="圖片 9">
            <a:extLst>
              <a:ext uri="{FF2B5EF4-FFF2-40B4-BE49-F238E27FC236}">
                <a16:creationId xmlns:a16="http://schemas.microsoft.com/office/drawing/2014/main" id="{E28B24A6-7907-302B-79A4-D8E053B6C5F3}"/>
              </a:ext>
            </a:extLst>
          </p:cNvPr>
          <p:cNvPicPr>
            <a:picLocks noChangeAspect="1"/>
          </p:cNvPicPr>
          <p:nvPr/>
        </p:nvPicPr>
        <p:blipFill>
          <a:blip r:embed="rId6"/>
          <a:stretch>
            <a:fillRect/>
          </a:stretch>
        </p:blipFill>
        <p:spPr>
          <a:xfrm>
            <a:off x="830362" y="1173819"/>
            <a:ext cx="5033863" cy="1564019"/>
          </a:xfrm>
          <a:prstGeom prst="rect">
            <a:avLst/>
          </a:prstGeom>
        </p:spPr>
      </p:pic>
    </p:spTree>
    <p:extLst>
      <p:ext uri="{BB962C8B-B14F-4D97-AF65-F5344CB8AC3E}">
        <p14:creationId xmlns:p14="http://schemas.microsoft.com/office/powerpoint/2010/main" val="3478310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378368" cy="400110"/>
            <a:chOff x="568442" y="319364"/>
            <a:chExt cx="4378368" cy="400111"/>
          </a:xfrm>
        </p:grpSpPr>
        <p:sp>
          <p:nvSpPr>
            <p:cNvPr id="55" name="文本框 23"/>
            <p:cNvSpPr txBox="1"/>
            <p:nvPr/>
          </p:nvSpPr>
          <p:spPr>
            <a:xfrm>
              <a:off x="665958" y="319364"/>
              <a:ext cx="42808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007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184148" cy="400110"/>
            <a:chOff x="568442" y="319364"/>
            <a:chExt cx="4184148" cy="400111"/>
          </a:xfrm>
        </p:grpSpPr>
        <p:sp>
          <p:nvSpPr>
            <p:cNvPr id="55" name="文本框 23"/>
            <p:cNvSpPr txBox="1"/>
            <p:nvPr/>
          </p:nvSpPr>
          <p:spPr>
            <a:xfrm>
              <a:off x="665958" y="319364"/>
              <a:ext cx="40866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710134" y="292161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710134" y="292161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Tree>
    <p:extLst>
      <p:ext uri="{BB962C8B-B14F-4D97-AF65-F5344CB8AC3E}">
        <p14:creationId xmlns:p14="http://schemas.microsoft.com/office/powerpoint/2010/main" val="1093385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635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874238" cy="400110"/>
            <a:chOff x="568442" y="319364"/>
            <a:chExt cx="2874238" cy="400111"/>
          </a:xfrm>
        </p:grpSpPr>
        <p:sp>
          <p:nvSpPr>
            <p:cNvPr id="55" name="文本框 23"/>
            <p:cNvSpPr txBox="1"/>
            <p:nvPr/>
          </p:nvSpPr>
          <p:spPr>
            <a:xfrm>
              <a:off x="665958" y="319364"/>
              <a:ext cx="2776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sp>
        <p:nvSpPr>
          <p:cNvPr id="648" name="矩形 647">
            <a:extLst>
              <a:ext uri="{FF2B5EF4-FFF2-40B4-BE49-F238E27FC236}">
                <a16:creationId xmlns:a16="http://schemas.microsoft.com/office/drawing/2014/main" id="{1E55C03E-8B0B-5A22-B538-C29EAB0D9C0C}"/>
              </a:ext>
            </a:extLst>
          </p:cNvPr>
          <p:cNvSpPr/>
          <p:nvPr/>
        </p:nvSpPr>
        <p:spPr>
          <a:xfrm>
            <a:off x="1179119" y="4415171"/>
            <a:ext cx="4462376" cy="2027300"/>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179119" y="1650660"/>
            <a:ext cx="9747767" cy="2444563"/>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6" name="直線單箭頭接點 655">
            <a:extLst>
              <a:ext uri="{FF2B5EF4-FFF2-40B4-BE49-F238E27FC236}">
                <a16:creationId xmlns:a16="http://schemas.microsoft.com/office/drawing/2014/main" id="{639C3D3E-DF67-4769-D7E9-7A949C44A521}"/>
              </a:ext>
            </a:extLst>
          </p:cNvPr>
          <p:cNvCxnSpPr>
            <a:cxnSpLocks/>
          </p:cNvCxnSpPr>
          <p:nvPr/>
        </p:nvCxnSpPr>
        <p:spPr>
          <a:xfrm>
            <a:off x="2032534" y="4749215"/>
            <a:ext cx="1835484" cy="0"/>
          </a:xfrm>
          <a:prstGeom prst="straightConnector1">
            <a:avLst/>
          </a:prstGeom>
          <a:noFill/>
          <a:ln w="6350" cap="flat" cmpd="sng" algn="ctr">
            <a:solidFill>
              <a:sysClr val="windowText" lastClr="000000"/>
            </a:solidFill>
            <a:prstDash val="solid"/>
            <a:miter lim="800000"/>
            <a:tailEnd type="triangle"/>
          </a:ln>
          <a:effectLst/>
        </p:spPr>
      </p:cxnSp>
      <p:grpSp>
        <p:nvGrpSpPr>
          <p:cNvPr id="660" name="群組 659">
            <a:extLst>
              <a:ext uri="{FF2B5EF4-FFF2-40B4-BE49-F238E27FC236}">
                <a16:creationId xmlns:a16="http://schemas.microsoft.com/office/drawing/2014/main" id="{23E3EB1D-2488-A9AD-4E61-063FFFCA92C8}"/>
              </a:ext>
            </a:extLst>
          </p:cNvPr>
          <p:cNvGrpSpPr/>
          <p:nvPr/>
        </p:nvGrpSpPr>
        <p:grpSpPr>
          <a:xfrm>
            <a:off x="1886962" y="4521329"/>
            <a:ext cx="154487" cy="825506"/>
            <a:chOff x="4235321" y="3014174"/>
            <a:chExt cx="191069" cy="1499849"/>
          </a:xfrm>
          <a:solidFill>
            <a:schemeClr val="accent6">
              <a:lumMod val="40000"/>
              <a:lumOff val="60000"/>
            </a:scheme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2965053" y="2036230"/>
            <a:ext cx="1192783" cy="196238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a:stCxn id="673" idx="6"/>
          </p:cNvCxnSpPr>
          <p:nvPr/>
        </p:nvCxnSpPr>
        <p:spPr>
          <a:xfrm>
            <a:off x="10459315" y="3341474"/>
            <a:ext cx="804421" cy="0"/>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2" idx="3"/>
            <a:endCxn id="5" idx="1"/>
          </p:cNvCxnSpPr>
          <p:nvPr/>
        </p:nvCxnSpPr>
        <p:spPr>
          <a:xfrm rot="5400000" flipH="1">
            <a:off x="6230926" y="-1049718"/>
            <a:ext cx="212712" cy="8606394"/>
          </a:xfrm>
          <a:prstGeom prst="bentConnector4">
            <a:avLst>
              <a:gd name="adj1" fmla="val -455074"/>
              <a:gd name="adj2" fmla="val 102656"/>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10635022" y="3325024"/>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311694" y="3270032"/>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endCxn id="854" idx="1"/>
          </p:cNvCxnSpPr>
          <p:nvPr/>
        </p:nvCxnSpPr>
        <p:spPr>
          <a:xfrm>
            <a:off x="671003" y="4625726"/>
            <a:ext cx="827720" cy="0"/>
          </a:xfrm>
          <a:prstGeom prst="straightConnector1">
            <a:avLst/>
          </a:prstGeom>
          <a:noFill/>
          <a:ln w="6350" cap="flat" cmpd="sng" algn="ctr">
            <a:solidFill>
              <a:sysClr val="windowText" lastClr="000000"/>
            </a:solidFill>
            <a:prstDash val="solid"/>
            <a:miter lim="800000"/>
            <a:tailEnd type="triangle"/>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135601" y="2808718"/>
            <a:ext cx="604129"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325223" y="4482602"/>
            <a:ext cx="37061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288067" y="6217008"/>
            <a:ext cx="141256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181205" y="1638719"/>
            <a:ext cx="1009225"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235371" y="1180596"/>
            <a:ext cx="43473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561125" y="1110619"/>
            <a:ext cx="18473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344858" y="1199887"/>
            <a:ext cx="40588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a:off x="750738" y="1303707"/>
            <a:ext cx="404949" cy="0"/>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0911233" y="1304076"/>
            <a:ext cx="324138" cy="877"/>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p:cNvCxnSpPr>
          <p:nvPr/>
        </p:nvCxnSpPr>
        <p:spPr>
          <a:xfrm>
            <a:off x="745856" y="2948007"/>
            <a:ext cx="1279868" cy="0"/>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288975" y="3185377"/>
            <a:ext cx="666804"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489655" y="4477200"/>
            <a:ext cx="172085" cy="51105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2922992" y="2008529"/>
            <a:ext cx="646331"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stCxn id="834" idx="0"/>
            <a:endCxn id="673" idx="4"/>
          </p:cNvCxnSpPr>
          <p:nvPr/>
        </p:nvCxnSpPr>
        <p:spPr>
          <a:xfrm flipV="1">
            <a:off x="4031209" y="3412916"/>
            <a:ext cx="6354296" cy="1420676"/>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318202" y="5474842"/>
            <a:ext cx="2007233" cy="929717"/>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685092" y="5760258"/>
            <a:ext cx="571804" cy="4365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335094" y="4873011"/>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461455" y="4945778"/>
            <a:ext cx="405904" cy="3760"/>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390274" y="5391020"/>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527791" y="4728823"/>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V="1">
            <a:off x="3408904" y="5015895"/>
            <a:ext cx="1" cy="37512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2853335" y="4462693"/>
            <a:ext cx="174846" cy="788673"/>
          </a:xfrm>
          <a:prstGeom prst="bentConnector2">
            <a:avLst/>
          </a:prstGeom>
          <a:noFill/>
          <a:ln w="6350" cap="flat" cmpd="sng" algn="ctr">
            <a:solidFill>
              <a:sysClr val="windowText" lastClr="000000"/>
            </a:solidFill>
            <a:prstDash val="solid"/>
            <a:miter lim="800000"/>
            <a:tailEnd type="triangle"/>
          </a:ln>
          <a:effectLst/>
        </p:spPr>
      </p:cxnSp>
      <p:cxnSp>
        <p:nvCxnSpPr>
          <p:cNvPr id="712" name="接點: 肘形 144">
            <a:extLst>
              <a:ext uri="{FF2B5EF4-FFF2-40B4-BE49-F238E27FC236}">
                <a16:creationId xmlns:a16="http://schemas.microsoft.com/office/drawing/2014/main" id="{CF740BDB-12E5-E6C2-AEBA-D55775D3DD5A}"/>
              </a:ext>
            </a:extLst>
          </p:cNvPr>
          <p:cNvCxnSpPr>
            <a:cxnSpLocks/>
          </p:cNvCxnSpPr>
          <p:nvPr/>
        </p:nvCxnSpPr>
        <p:spPr>
          <a:xfrm rot="5400000">
            <a:off x="1941039" y="5330551"/>
            <a:ext cx="979171" cy="239129"/>
          </a:xfrm>
          <a:prstGeom prst="bentConnector4">
            <a:avLst>
              <a:gd name="adj1" fmla="val 25958"/>
              <a:gd name="adj2" fmla="val 195597"/>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332737" y="6009346"/>
            <a:ext cx="350151" cy="1507"/>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V="1">
            <a:off x="4695000" y="5414020"/>
            <a:ext cx="0" cy="598287"/>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a:endCxn id="853" idx="1"/>
          </p:cNvCxnSpPr>
          <p:nvPr/>
        </p:nvCxnSpPr>
        <p:spPr>
          <a:xfrm rot="10800000">
            <a:off x="1489656" y="4826996"/>
            <a:ext cx="3205345" cy="587025"/>
          </a:xfrm>
          <a:prstGeom prst="bentConnector3">
            <a:avLst>
              <a:gd name="adj1" fmla="val 107132"/>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3089269" y="6016686"/>
            <a:ext cx="223293" cy="1723"/>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458975" y="6009346"/>
            <a:ext cx="223293" cy="1723"/>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3056645" y="5824139"/>
            <a:ext cx="768605" cy="24216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0" name="群組 719">
            <a:extLst>
              <a:ext uri="{FF2B5EF4-FFF2-40B4-BE49-F238E27FC236}">
                <a16:creationId xmlns:a16="http://schemas.microsoft.com/office/drawing/2014/main" id="{5FD7800B-AD46-D003-24FD-E2A42DC987C5}"/>
              </a:ext>
            </a:extLst>
          </p:cNvPr>
          <p:cNvGrpSpPr/>
          <p:nvPr/>
        </p:nvGrpSpPr>
        <p:grpSpPr>
          <a:xfrm>
            <a:off x="2448001" y="5588183"/>
            <a:ext cx="728080" cy="645816"/>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808752" y="4578063"/>
            <a:ext cx="225020" cy="51105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179119" y="1062277"/>
            <a:ext cx="9755358" cy="511157"/>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6" name="群組 725">
            <a:extLst>
              <a:ext uri="{FF2B5EF4-FFF2-40B4-BE49-F238E27FC236}">
                <a16:creationId xmlns:a16="http://schemas.microsoft.com/office/drawing/2014/main" id="{4154CC5F-9C52-A0EE-59F3-72E080EE2B06}"/>
              </a:ext>
            </a:extLst>
          </p:cNvPr>
          <p:cNvGrpSpPr/>
          <p:nvPr/>
        </p:nvGrpSpPr>
        <p:grpSpPr>
          <a:xfrm>
            <a:off x="6262254" y="2388370"/>
            <a:ext cx="2477955" cy="1613533"/>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8" name="橢圓 727">
            <a:extLst>
              <a:ext uri="{FF2B5EF4-FFF2-40B4-BE49-F238E27FC236}">
                <a16:creationId xmlns:a16="http://schemas.microsoft.com/office/drawing/2014/main" id="{97B18DA9-5A0E-EF84-2865-7F90D528A405}"/>
              </a:ext>
            </a:extLst>
          </p:cNvPr>
          <p:cNvSpPr/>
          <p:nvPr/>
        </p:nvSpPr>
        <p:spPr>
          <a:xfrm>
            <a:off x="2525528" y="4925719"/>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4073701" y="3358342"/>
            <a:ext cx="54000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4608743" y="1646453"/>
            <a:ext cx="1179942" cy="2370436"/>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32" name="群組 731">
            <a:extLst>
              <a:ext uri="{FF2B5EF4-FFF2-40B4-BE49-F238E27FC236}">
                <a16:creationId xmlns:a16="http://schemas.microsoft.com/office/drawing/2014/main" id="{CD4B4BE3-6EF5-EA90-95CE-2B1D3F8AE8AD}"/>
              </a:ext>
            </a:extLst>
          </p:cNvPr>
          <p:cNvGrpSpPr/>
          <p:nvPr/>
        </p:nvGrpSpPr>
        <p:grpSpPr>
          <a:xfrm>
            <a:off x="3068435" y="2444160"/>
            <a:ext cx="1011439" cy="1470374"/>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5782993" y="3356251"/>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3840600" y="2249102"/>
            <a:ext cx="322854" cy="19761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a:off x="9833996" y="3341474"/>
            <a:ext cx="477698" cy="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9941311" y="2834504"/>
            <a:ext cx="973343"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73" name="矩形 872">
            <a:extLst>
              <a:ext uri="{FF2B5EF4-FFF2-40B4-BE49-F238E27FC236}">
                <a16:creationId xmlns:a16="http://schemas.microsoft.com/office/drawing/2014/main" id="{E0381478-AD6C-9FD5-313E-061CD2398A7C}"/>
              </a:ext>
            </a:extLst>
          </p:cNvPr>
          <p:cNvSpPr/>
          <p:nvPr/>
        </p:nvSpPr>
        <p:spPr>
          <a:xfrm>
            <a:off x="1664682" y="4712918"/>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515972" y="4687446"/>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梯形 3">
            <a:extLst>
              <a:ext uri="{FF2B5EF4-FFF2-40B4-BE49-F238E27FC236}">
                <a16:creationId xmlns:a16="http://schemas.microsoft.com/office/drawing/2014/main" id="{E40007EA-F988-0241-0C06-33A6AB19EE85}"/>
              </a:ext>
            </a:extLst>
          </p:cNvPr>
          <p:cNvSpPr/>
          <p:nvPr/>
        </p:nvSpPr>
        <p:spPr>
          <a:xfrm rot="5400000">
            <a:off x="1858583" y="2967308"/>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D0823D4B-77E7-165B-4A17-52485C06F4E1}"/>
              </a:ext>
            </a:extLst>
          </p:cNvPr>
          <p:cNvSpPr txBox="1"/>
          <p:nvPr/>
        </p:nvSpPr>
        <p:spPr>
          <a:xfrm>
            <a:off x="2034085" y="3048317"/>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a:extLst>
              <a:ext uri="{FF2B5EF4-FFF2-40B4-BE49-F238E27FC236}">
                <a16:creationId xmlns:a16="http://schemas.microsoft.com/office/drawing/2014/main" id="{E5E0A087-0F99-A0AC-EFB7-27B3D7664415}"/>
              </a:ext>
            </a:extLst>
          </p:cNvPr>
          <p:cNvSpPr txBox="1"/>
          <p:nvPr/>
        </p:nvSpPr>
        <p:spPr>
          <a:xfrm>
            <a:off x="2032534" y="2838132"/>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7" name="直線單箭頭接點 16">
            <a:extLst>
              <a:ext uri="{FF2B5EF4-FFF2-40B4-BE49-F238E27FC236}">
                <a16:creationId xmlns:a16="http://schemas.microsoft.com/office/drawing/2014/main" id="{1CE22EDA-332A-5BB6-77E6-9112CFA0D218}"/>
              </a:ext>
            </a:extLst>
          </p:cNvPr>
          <p:cNvCxnSpPr>
            <a:cxnSpLocks/>
          </p:cNvCxnSpPr>
          <p:nvPr/>
        </p:nvCxnSpPr>
        <p:spPr>
          <a:xfrm flipV="1">
            <a:off x="2197101" y="3050516"/>
            <a:ext cx="308354" cy="5006"/>
          </a:xfrm>
          <a:prstGeom prst="straightConnector1">
            <a:avLst/>
          </a:prstGeom>
          <a:noFill/>
          <a:ln w="6350" cap="flat" cmpd="sng" algn="ctr">
            <a:solidFill>
              <a:sysClr val="windowText" lastClr="000000"/>
            </a:solidFill>
            <a:prstDash val="solid"/>
            <a:miter lim="800000"/>
            <a:tailEnd type="triangle"/>
          </a:ln>
          <a:effectLst/>
        </p:spPr>
      </p:cxnSp>
      <p:sp>
        <p:nvSpPr>
          <p:cNvPr id="29" name="梯形 28">
            <a:extLst>
              <a:ext uri="{FF2B5EF4-FFF2-40B4-BE49-F238E27FC236}">
                <a16:creationId xmlns:a16="http://schemas.microsoft.com/office/drawing/2014/main" id="{2BAC30A2-FAB5-23D1-82DB-0A3569DB5E0D}"/>
              </a:ext>
            </a:extLst>
          </p:cNvPr>
          <p:cNvSpPr/>
          <p:nvPr/>
        </p:nvSpPr>
        <p:spPr>
          <a:xfrm rot="5400000">
            <a:off x="9662059" y="3255807"/>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 name="文字方塊 30">
            <a:extLst>
              <a:ext uri="{FF2B5EF4-FFF2-40B4-BE49-F238E27FC236}">
                <a16:creationId xmlns:a16="http://schemas.microsoft.com/office/drawing/2014/main" id="{2E849EC3-5C7C-C260-69FA-AB6BD296FB43}"/>
              </a:ext>
            </a:extLst>
          </p:cNvPr>
          <p:cNvSpPr txBox="1"/>
          <p:nvPr/>
        </p:nvSpPr>
        <p:spPr>
          <a:xfrm>
            <a:off x="9837561" y="3334435"/>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2" name="文字方塊 31">
            <a:extLst>
              <a:ext uri="{FF2B5EF4-FFF2-40B4-BE49-F238E27FC236}">
                <a16:creationId xmlns:a16="http://schemas.microsoft.com/office/drawing/2014/main" id="{15F53CD3-FC74-6776-A70D-A38F0222C5FC}"/>
              </a:ext>
            </a:extLst>
          </p:cNvPr>
          <p:cNvSpPr txBox="1"/>
          <p:nvPr/>
        </p:nvSpPr>
        <p:spPr>
          <a:xfrm>
            <a:off x="9836010" y="3124250"/>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6" name="梯形 35">
            <a:extLst>
              <a:ext uri="{FF2B5EF4-FFF2-40B4-BE49-F238E27FC236}">
                <a16:creationId xmlns:a16="http://schemas.microsoft.com/office/drawing/2014/main" id="{9088F620-EEC6-6B6C-F6E5-76D47F3C47BB}"/>
              </a:ext>
            </a:extLst>
          </p:cNvPr>
          <p:cNvSpPr/>
          <p:nvPr/>
        </p:nvSpPr>
        <p:spPr>
          <a:xfrm rot="5400000">
            <a:off x="9011947" y="3147155"/>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 name="文字方塊 36">
            <a:extLst>
              <a:ext uri="{FF2B5EF4-FFF2-40B4-BE49-F238E27FC236}">
                <a16:creationId xmlns:a16="http://schemas.microsoft.com/office/drawing/2014/main" id="{74CA4805-73F3-94B5-FA2F-48E0CBF2E8A2}"/>
              </a:ext>
            </a:extLst>
          </p:cNvPr>
          <p:cNvSpPr txBox="1"/>
          <p:nvPr/>
        </p:nvSpPr>
        <p:spPr>
          <a:xfrm>
            <a:off x="9187449" y="3228164"/>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8" name="文字方塊 37">
            <a:extLst>
              <a:ext uri="{FF2B5EF4-FFF2-40B4-BE49-F238E27FC236}">
                <a16:creationId xmlns:a16="http://schemas.microsoft.com/office/drawing/2014/main" id="{162B098E-06BE-7375-ED52-9DE4EFCD3830}"/>
              </a:ext>
            </a:extLst>
          </p:cNvPr>
          <p:cNvSpPr txBox="1"/>
          <p:nvPr/>
        </p:nvSpPr>
        <p:spPr>
          <a:xfrm>
            <a:off x="9185898" y="3017979"/>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39" name="直線單箭頭接點 38">
            <a:extLst>
              <a:ext uri="{FF2B5EF4-FFF2-40B4-BE49-F238E27FC236}">
                <a16:creationId xmlns:a16="http://schemas.microsoft.com/office/drawing/2014/main" id="{8D7758B7-4CC2-04E6-1614-7FEF7EC8DFED}"/>
              </a:ext>
            </a:extLst>
          </p:cNvPr>
          <p:cNvCxnSpPr>
            <a:cxnSpLocks/>
            <a:stCxn id="36" idx="0"/>
          </p:cNvCxnSpPr>
          <p:nvPr/>
        </p:nvCxnSpPr>
        <p:spPr>
          <a:xfrm flipV="1">
            <a:off x="9348984" y="3224457"/>
            <a:ext cx="487026" cy="4206"/>
          </a:xfrm>
          <a:prstGeom prst="straightConnector1">
            <a:avLst/>
          </a:prstGeom>
          <a:noFill/>
          <a:ln w="635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876A66E9-5A8C-131D-CDFD-D974E07187D0}"/>
              </a:ext>
            </a:extLst>
          </p:cNvPr>
          <p:cNvCxnSpPr>
            <a:cxnSpLocks/>
          </p:cNvCxnSpPr>
          <p:nvPr/>
        </p:nvCxnSpPr>
        <p:spPr>
          <a:xfrm>
            <a:off x="8678310" y="3356251"/>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46" name="橢圓 45">
            <a:extLst>
              <a:ext uri="{FF2B5EF4-FFF2-40B4-BE49-F238E27FC236}">
                <a16:creationId xmlns:a16="http://schemas.microsoft.com/office/drawing/2014/main" id="{2A69293A-330D-B156-C314-34AC77E84B85}"/>
              </a:ext>
            </a:extLst>
          </p:cNvPr>
          <p:cNvSpPr/>
          <p:nvPr/>
        </p:nvSpPr>
        <p:spPr>
          <a:xfrm>
            <a:off x="6015506" y="333200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53" name="接點: 肘形 144">
            <a:extLst>
              <a:ext uri="{FF2B5EF4-FFF2-40B4-BE49-F238E27FC236}">
                <a16:creationId xmlns:a16="http://schemas.microsoft.com/office/drawing/2014/main" id="{8B9E1748-4865-3948-04A8-F625B18004B9}"/>
              </a:ext>
            </a:extLst>
          </p:cNvPr>
          <p:cNvCxnSpPr>
            <a:cxnSpLocks/>
            <a:endCxn id="38" idx="1"/>
          </p:cNvCxnSpPr>
          <p:nvPr/>
        </p:nvCxnSpPr>
        <p:spPr>
          <a:xfrm rot="16200000" flipH="1">
            <a:off x="8558193" y="2497995"/>
            <a:ext cx="996083" cy="259328"/>
          </a:xfrm>
          <a:prstGeom prst="bentConnector2">
            <a:avLst/>
          </a:prstGeom>
          <a:noFill/>
          <a:ln w="6350" cap="flat" cmpd="sng" algn="ctr">
            <a:solidFill>
              <a:sysClr val="windowText" lastClr="000000"/>
            </a:solidFill>
            <a:prstDash val="solid"/>
            <a:miter lim="800000"/>
            <a:tailEnd type="triangle"/>
          </a:ln>
          <a:effectLst/>
        </p:spPr>
      </p:cxnSp>
      <p:cxnSp>
        <p:nvCxnSpPr>
          <p:cNvPr id="67" name="接點: 肘形 66">
            <a:extLst>
              <a:ext uri="{FF2B5EF4-FFF2-40B4-BE49-F238E27FC236}">
                <a16:creationId xmlns:a16="http://schemas.microsoft.com/office/drawing/2014/main" id="{73EE0C59-72BE-649F-6C2A-24525BD475D1}"/>
              </a:ext>
            </a:extLst>
          </p:cNvPr>
          <p:cNvCxnSpPr>
            <a:stCxn id="46" idx="0"/>
          </p:cNvCxnSpPr>
          <p:nvPr/>
        </p:nvCxnSpPr>
        <p:spPr>
          <a:xfrm rot="5400000" flipH="1" flipV="1">
            <a:off x="6882733" y="1288165"/>
            <a:ext cx="1195241" cy="28924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D99CF2F6-B521-7701-DD5B-6BF9C183406A}"/>
              </a:ext>
            </a:extLst>
          </p:cNvPr>
          <p:cNvCxnSpPr>
            <a:cxnSpLocks/>
          </p:cNvCxnSpPr>
          <p:nvPr/>
        </p:nvCxnSpPr>
        <p:spPr>
          <a:xfrm>
            <a:off x="2684400" y="3372786"/>
            <a:ext cx="381128" cy="0"/>
          </a:xfrm>
          <a:prstGeom prst="straightConnector1">
            <a:avLst/>
          </a:prstGeom>
          <a:noFill/>
          <a:ln w="6350" cap="flat" cmpd="sng" algn="ctr">
            <a:solidFill>
              <a:sysClr val="windowText" lastClr="000000"/>
            </a:solidFill>
            <a:prstDash val="solid"/>
            <a:miter lim="800000"/>
            <a:tailEnd type="triangle"/>
          </a:ln>
          <a:effectLst/>
        </p:spPr>
      </p:cxnSp>
      <p:sp>
        <p:nvSpPr>
          <p:cNvPr id="108" name="橢圓 107">
            <a:extLst>
              <a:ext uri="{FF2B5EF4-FFF2-40B4-BE49-F238E27FC236}">
                <a16:creationId xmlns:a16="http://schemas.microsoft.com/office/drawing/2014/main" id="{6D4BFACC-754A-6712-5891-343AB175467B}"/>
              </a:ext>
            </a:extLst>
          </p:cNvPr>
          <p:cNvSpPr/>
          <p:nvPr/>
        </p:nvSpPr>
        <p:spPr>
          <a:xfrm>
            <a:off x="2818413" y="335794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18" name="接點: 肘形 117">
            <a:extLst>
              <a:ext uri="{FF2B5EF4-FFF2-40B4-BE49-F238E27FC236}">
                <a16:creationId xmlns:a16="http://schemas.microsoft.com/office/drawing/2014/main" id="{927BDEB0-0C96-49ED-6E4D-5FF20D12F598}"/>
              </a:ext>
            </a:extLst>
          </p:cNvPr>
          <p:cNvCxnSpPr>
            <a:cxnSpLocks/>
          </p:cNvCxnSpPr>
          <p:nvPr/>
        </p:nvCxnSpPr>
        <p:spPr>
          <a:xfrm rot="10800000" flipH="1" flipV="1">
            <a:off x="2824763" y="3378334"/>
            <a:ext cx="6770748" cy="858260"/>
          </a:xfrm>
          <a:prstGeom prst="bentConnector3">
            <a:avLst>
              <a:gd name="adj1" fmla="val 141"/>
            </a:avLst>
          </a:prstGeom>
        </p:spPr>
        <p:style>
          <a:lnRef idx="1">
            <a:schemeClr val="accent1"/>
          </a:lnRef>
          <a:fillRef idx="0">
            <a:schemeClr val="accent1"/>
          </a:fillRef>
          <a:effectRef idx="0">
            <a:schemeClr val="accent1"/>
          </a:effectRef>
          <a:fontRef idx="minor">
            <a:schemeClr val="tx1"/>
          </a:fontRef>
        </p:style>
      </p:cxnSp>
      <p:cxnSp>
        <p:nvCxnSpPr>
          <p:cNvPr id="124" name="接點: 肘形 123">
            <a:extLst>
              <a:ext uri="{FF2B5EF4-FFF2-40B4-BE49-F238E27FC236}">
                <a16:creationId xmlns:a16="http://schemas.microsoft.com/office/drawing/2014/main" id="{7510E8AC-EDAA-BC95-CB95-92FE1C5F1DE5}"/>
              </a:ext>
            </a:extLst>
          </p:cNvPr>
          <p:cNvCxnSpPr>
            <a:endCxn id="31" idx="1"/>
          </p:cNvCxnSpPr>
          <p:nvPr/>
        </p:nvCxnSpPr>
        <p:spPr>
          <a:xfrm rot="5400000" flipH="1" flipV="1">
            <a:off x="9311685" y="3710718"/>
            <a:ext cx="803353" cy="2484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直線單箭頭接點 645">
            <a:extLst>
              <a:ext uri="{FF2B5EF4-FFF2-40B4-BE49-F238E27FC236}">
                <a16:creationId xmlns:a16="http://schemas.microsoft.com/office/drawing/2014/main" id="{DCEF7A17-8EB4-811D-1665-F8E49686D04F}"/>
              </a:ext>
            </a:extLst>
          </p:cNvPr>
          <p:cNvCxnSpPr>
            <a:cxnSpLocks/>
          </p:cNvCxnSpPr>
          <p:nvPr/>
        </p:nvCxnSpPr>
        <p:spPr>
          <a:xfrm>
            <a:off x="1662158" y="4744698"/>
            <a:ext cx="222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3731314B-76F0-5643-B45C-E1D988B6BACE}"/>
              </a:ext>
            </a:extLst>
          </p:cNvPr>
          <p:cNvGrpSpPr/>
          <p:nvPr/>
        </p:nvGrpSpPr>
        <p:grpSpPr>
          <a:xfrm>
            <a:off x="2519096" y="2815541"/>
            <a:ext cx="155716" cy="1095162"/>
            <a:chOff x="10062370" y="2428816"/>
            <a:chExt cx="191069" cy="1506053"/>
          </a:xfrm>
          <a:solidFill>
            <a:schemeClr val="accent6">
              <a:lumMod val="40000"/>
              <a:lumOff val="60000"/>
            </a:schemeClr>
          </a:solidFill>
        </p:grpSpPr>
        <p:sp>
          <p:nvSpPr>
            <p:cNvPr id="7" name="矩形 6">
              <a:extLst>
                <a:ext uri="{FF2B5EF4-FFF2-40B4-BE49-F238E27FC236}">
                  <a16:creationId xmlns:a16="http://schemas.microsoft.com/office/drawing/2014/main" id="{6BC941EC-9055-7F38-72F3-56865420A4A2}"/>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等腰三角形 7">
              <a:extLst>
                <a:ext uri="{FF2B5EF4-FFF2-40B4-BE49-F238E27FC236}">
                  <a16:creationId xmlns:a16="http://schemas.microsoft.com/office/drawing/2014/main" id="{0DAC414C-8360-2361-354C-C63B973DEB5F}"/>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41" name="直線接點 40">
            <a:extLst>
              <a:ext uri="{FF2B5EF4-FFF2-40B4-BE49-F238E27FC236}">
                <a16:creationId xmlns:a16="http://schemas.microsoft.com/office/drawing/2014/main" id="{7F3F5F99-AFF9-C5EC-079E-7FE317055D17}"/>
              </a:ext>
            </a:extLst>
          </p:cNvPr>
          <p:cNvCxnSpPr>
            <a:cxnSpLocks/>
          </p:cNvCxnSpPr>
          <p:nvPr/>
        </p:nvCxnSpPr>
        <p:spPr>
          <a:xfrm flipH="1">
            <a:off x="955835" y="2907279"/>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89A2D0A0-D90F-6647-654B-DE2FF1FC3B84}"/>
              </a:ext>
            </a:extLst>
          </p:cNvPr>
          <p:cNvSpPr txBox="1"/>
          <p:nvPr/>
        </p:nvSpPr>
        <p:spPr>
          <a:xfrm>
            <a:off x="831267" y="2709289"/>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3" name="直線接點 42">
            <a:extLst>
              <a:ext uri="{FF2B5EF4-FFF2-40B4-BE49-F238E27FC236}">
                <a16:creationId xmlns:a16="http://schemas.microsoft.com/office/drawing/2014/main" id="{05F758E7-151E-E542-44A8-EEC0640DD007}"/>
              </a:ext>
            </a:extLst>
          </p:cNvPr>
          <p:cNvCxnSpPr>
            <a:cxnSpLocks/>
          </p:cNvCxnSpPr>
          <p:nvPr/>
        </p:nvCxnSpPr>
        <p:spPr>
          <a:xfrm flipH="1">
            <a:off x="933933" y="4570475"/>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03F9BFA9-5767-DDED-B18C-86B76933D99B}"/>
              </a:ext>
            </a:extLst>
          </p:cNvPr>
          <p:cNvSpPr txBox="1"/>
          <p:nvPr/>
        </p:nvSpPr>
        <p:spPr>
          <a:xfrm>
            <a:off x="809365" y="4372485"/>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5" name="直線接點 44">
            <a:extLst>
              <a:ext uri="{FF2B5EF4-FFF2-40B4-BE49-F238E27FC236}">
                <a16:creationId xmlns:a16="http://schemas.microsoft.com/office/drawing/2014/main" id="{075DF09F-25AB-75C1-A077-DC32C8C5ED58}"/>
              </a:ext>
            </a:extLst>
          </p:cNvPr>
          <p:cNvCxnSpPr>
            <a:cxnSpLocks/>
          </p:cNvCxnSpPr>
          <p:nvPr/>
        </p:nvCxnSpPr>
        <p:spPr>
          <a:xfrm flipH="1">
            <a:off x="11011278" y="3299336"/>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7084023A-E8A5-5766-35E7-46F7FA97124D}"/>
              </a:ext>
            </a:extLst>
          </p:cNvPr>
          <p:cNvSpPr txBox="1"/>
          <p:nvPr/>
        </p:nvSpPr>
        <p:spPr>
          <a:xfrm>
            <a:off x="10886710" y="3101346"/>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95427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37" name="PA_组合 20">
            <a:extLst>
              <a:ext uri="{FF2B5EF4-FFF2-40B4-BE49-F238E27FC236}">
                <a16:creationId xmlns:a16="http://schemas.microsoft.com/office/drawing/2014/main" id="{04719252-C392-08E7-7A69-2383FCD45434}"/>
              </a:ext>
            </a:extLst>
          </p:cNvPr>
          <p:cNvGrpSpPr/>
          <p:nvPr>
            <p:custDataLst>
              <p:tags r:id="rId1"/>
            </p:custDataLst>
          </p:nvPr>
        </p:nvGrpSpPr>
        <p:grpSpPr>
          <a:xfrm>
            <a:off x="7010404" y="2276102"/>
            <a:ext cx="727831" cy="727831"/>
            <a:chOff x="7010404" y="1250101"/>
            <a:chExt cx="727831" cy="727831"/>
          </a:xfrm>
        </p:grpSpPr>
        <p:sp>
          <p:nvSpPr>
            <p:cNvPr id="38" name="椭圆 1">
              <a:extLst>
                <a:ext uri="{FF2B5EF4-FFF2-40B4-BE49-F238E27FC236}">
                  <a16:creationId xmlns:a16="http://schemas.microsoft.com/office/drawing/2014/main" id="{D09CA081-9FA2-D539-67D0-6BBF95E2D3D9}"/>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39" name="TextBox 32">
              <a:extLst>
                <a:ext uri="{FF2B5EF4-FFF2-40B4-BE49-F238E27FC236}">
                  <a16:creationId xmlns:a16="http://schemas.microsoft.com/office/drawing/2014/main" id="{0DCCA71B-891C-2804-1D4B-28B7ED583144}"/>
                </a:ext>
              </a:extLst>
            </p:cNvPr>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40" name="TextBox 76">
            <a:extLst>
              <a:ext uri="{FF2B5EF4-FFF2-40B4-BE49-F238E27FC236}">
                <a16:creationId xmlns:a16="http://schemas.microsoft.com/office/drawing/2014/main" id="{73BF8D67-AF88-9132-725D-4CCA9E5F1B86}"/>
              </a:ext>
            </a:extLst>
          </p:cNvPr>
          <p:cNvSpPr txBox="1"/>
          <p:nvPr/>
        </p:nvSpPr>
        <p:spPr>
          <a:xfrm>
            <a:off x="7926357" y="115070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41" name="PA_组合 23">
            <a:extLst>
              <a:ext uri="{FF2B5EF4-FFF2-40B4-BE49-F238E27FC236}">
                <a16:creationId xmlns:a16="http://schemas.microsoft.com/office/drawing/2014/main" id="{37ECB807-CEB9-CE39-142C-CB3CF1A2A26E}"/>
              </a:ext>
            </a:extLst>
          </p:cNvPr>
          <p:cNvGrpSpPr/>
          <p:nvPr>
            <p:custDataLst>
              <p:tags r:id="rId2"/>
            </p:custDataLst>
          </p:nvPr>
        </p:nvGrpSpPr>
        <p:grpSpPr>
          <a:xfrm>
            <a:off x="7010404" y="3509135"/>
            <a:ext cx="727831" cy="727831"/>
            <a:chOff x="7010404" y="2483134"/>
            <a:chExt cx="727831" cy="727831"/>
          </a:xfrm>
        </p:grpSpPr>
        <p:sp>
          <p:nvSpPr>
            <p:cNvPr id="42" name="椭圆 1">
              <a:extLst>
                <a:ext uri="{FF2B5EF4-FFF2-40B4-BE49-F238E27FC236}">
                  <a16:creationId xmlns:a16="http://schemas.microsoft.com/office/drawing/2014/main" id="{BF2AE643-9F40-6F84-7A57-DB7B43531B1C}"/>
                </a:ext>
              </a:extLst>
            </p:cNvPr>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43" name="TextBox 32">
              <a:extLst>
                <a:ext uri="{FF2B5EF4-FFF2-40B4-BE49-F238E27FC236}">
                  <a16:creationId xmlns:a16="http://schemas.microsoft.com/office/drawing/2014/main" id="{1624C0FC-AE3C-EEA6-6827-BE38BDF28420}"/>
                </a:ext>
              </a:extLst>
            </p:cNvPr>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44" name="TextBox 76">
            <a:extLst>
              <a:ext uri="{FF2B5EF4-FFF2-40B4-BE49-F238E27FC236}">
                <a16:creationId xmlns:a16="http://schemas.microsoft.com/office/drawing/2014/main" id="{5BADABA1-9D24-0382-11FE-BA2DAB46A286}"/>
              </a:ext>
            </a:extLst>
          </p:cNvPr>
          <p:cNvSpPr txBox="1"/>
          <p:nvPr/>
        </p:nvSpPr>
        <p:spPr>
          <a:xfrm>
            <a:off x="7926357" y="3614106"/>
            <a:ext cx="3611591" cy="523220"/>
          </a:xfrm>
          <a:prstGeom prst="rect">
            <a:avLst/>
          </a:prstGeom>
          <a:noFill/>
        </p:spPr>
        <p:txBody>
          <a:bodyPr wrap="square" rtlCol="0">
            <a:spAutoFit/>
          </a:bodyPr>
          <a:lstStyle/>
          <a:p>
            <a:r>
              <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介紹</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49" name="PA_组合 24">
            <a:extLst>
              <a:ext uri="{FF2B5EF4-FFF2-40B4-BE49-F238E27FC236}">
                <a16:creationId xmlns:a16="http://schemas.microsoft.com/office/drawing/2014/main" id="{1156A5C7-4EE1-19F0-F6A3-621FE4F48B94}"/>
              </a:ext>
            </a:extLst>
          </p:cNvPr>
          <p:cNvGrpSpPr/>
          <p:nvPr>
            <p:custDataLst>
              <p:tags r:id="rId3"/>
            </p:custDataLst>
          </p:nvPr>
        </p:nvGrpSpPr>
        <p:grpSpPr>
          <a:xfrm>
            <a:off x="7010404" y="4810051"/>
            <a:ext cx="727831" cy="727831"/>
            <a:chOff x="7010404" y="4992206"/>
            <a:chExt cx="727831" cy="727831"/>
          </a:xfrm>
        </p:grpSpPr>
        <p:sp>
          <p:nvSpPr>
            <p:cNvPr id="50" name="椭圆 1">
              <a:extLst>
                <a:ext uri="{FF2B5EF4-FFF2-40B4-BE49-F238E27FC236}">
                  <a16:creationId xmlns:a16="http://schemas.microsoft.com/office/drawing/2014/main" id="{524D2A5F-7E5B-4ECB-3B3E-6DD4C488A042}"/>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1" name="TextBox 32">
              <a:extLst>
                <a:ext uri="{FF2B5EF4-FFF2-40B4-BE49-F238E27FC236}">
                  <a16:creationId xmlns:a16="http://schemas.microsoft.com/office/drawing/2014/main" id="{35B72BB4-E982-D69D-E8F3-377B8DB88A2F}"/>
                </a:ext>
              </a:extLst>
            </p:cNvPr>
            <p:cNvSpPr txBox="1">
              <a:spLocks noChangeArrowheads="1"/>
            </p:cNvSpPr>
            <p:nvPr/>
          </p:nvSpPr>
          <p:spPr bwMode="auto">
            <a:xfrm>
              <a:off x="7076799"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52" name="TextBox 76">
            <a:extLst>
              <a:ext uri="{FF2B5EF4-FFF2-40B4-BE49-F238E27FC236}">
                <a16:creationId xmlns:a16="http://schemas.microsoft.com/office/drawing/2014/main" id="{7BB7AB16-7313-6290-99FB-66741909E6CE}"/>
              </a:ext>
            </a:extLst>
          </p:cNvPr>
          <p:cNvSpPr txBox="1"/>
          <p:nvPr/>
        </p:nvSpPr>
        <p:spPr>
          <a:xfrm>
            <a:off x="7926356" y="4909688"/>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53" name="PA_组合 20">
            <a:extLst>
              <a:ext uri="{FF2B5EF4-FFF2-40B4-BE49-F238E27FC236}">
                <a16:creationId xmlns:a16="http://schemas.microsoft.com/office/drawing/2014/main" id="{97E45173-4878-606D-A50F-7FF9AD51D1A3}"/>
              </a:ext>
            </a:extLst>
          </p:cNvPr>
          <p:cNvGrpSpPr/>
          <p:nvPr>
            <p:custDataLst>
              <p:tags r:id="rId4"/>
            </p:custDataLst>
          </p:nvPr>
        </p:nvGrpSpPr>
        <p:grpSpPr>
          <a:xfrm>
            <a:off x="6976065" y="1049142"/>
            <a:ext cx="727831" cy="727831"/>
            <a:chOff x="7010404" y="1250101"/>
            <a:chExt cx="727831" cy="727831"/>
          </a:xfrm>
        </p:grpSpPr>
        <p:sp>
          <p:nvSpPr>
            <p:cNvPr id="54" name="椭圆 1">
              <a:extLst>
                <a:ext uri="{FF2B5EF4-FFF2-40B4-BE49-F238E27FC236}">
                  <a16:creationId xmlns:a16="http://schemas.microsoft.com/office/drawing/2014/main" id="{00F5DA6E-89CA-AD65-7CFC-CF88C120F946}"/>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5" name="TextBox 32">
              <a:extLst>
                <a:ext uri="{FF2B5EF4-FFF2-40B4-BE49-F238E27FC236}">
                  <a16:creationId xmlns:a16="http://schemas.microsoft.com/office/drawing/2014/main" id="{57A74AC4-AD49-854C-7633-3DD86B6E55CA}"/>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56" name="TextBox 76">
            <a:extLst>
              <a:ext uri="{FF2B5EF4-FFF2-40B4-BE49-F238E27FC236}">
                <a16:creationId xmlns:a16="http://schemas.microsoft.com/office/drawing/2014/main" id="{71DDC3D9-DCA2-8158-C458-2681612A83AB}"/>
              </a:ext>
            </a:extLst>
          </p:cNvPr>
          <p:cNvSpPr txBox="1"/>
          <p:nvPr/>
        </p:nvSpPr>
        <p:spPr>
          <a:xfrm>
            <a:off x="7927135" y="2383740"/>
            <a:ext cx="3798935" cy="954107"/>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p>
          <a:p>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7813-B34C-3EC2-59F4-F9D51551610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1F6E932-99A0-0431-3C07-EB0448C3430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F1F6E932-99A0-0431-3C07-EB0448C34308}"/>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a:extLst>
              <a:ext uri="{FF2B5EF4-FFF2-40B4-BE49-F238E27FC236}">
                <a16:creationId xmlns:a16="http://schemas.microsoft.com/office/drawing/2014/main" id="{4B3CFFB2-FB13-AB31-860D-35B46B9A48BA}"/>
              </a:ext>
            </a:extLst>
          </p:cNvPr>
          <p:cNvGrpSpPr/>
          <p:nvPr/>
        </p:nvGrpSpPr>
        <p:grpSpPr>
          <a:xfrm>
            <a:off x="568443" y="319365"/>
            <a:ext cx="2587300" cy="400110"/>
            <a:chOff x="568442" y="319364"/>
            <a:chExt cx="2587300" cy="400111"/>
          </a:xfrm>
        </p:grpSpPr>
        <p:sp>
          <p:nvSpPr>
            <p:cNvPr id="55" name="文本框 23">
              <a:extLst>
                <a:ext uri="{FF2B5EF4-FFF2-40B4-BE49-F238E27FC236}">
                  <a16:creationId xmlns:a16="http://schemas.microsoft.com/office/drawing/2014/main" id="{8FD23B2E-9647-F9A6-6EF0-2A2742329F3F}"/>
                </a:ext>
              </a:extLst>
            </p:cNvPr>
            <p:cNvSpPr txBox="1"/>
            <p:nvPr/>
          </p:nvSpPr>
          <p:spPr>
            <a:xfrm>
              <a:off x="665958" y="319364"/>
              <a:ext cx="248978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Critical Path</a:t>
              </a:r>
            </a:p>
          </p:txBody>
        </p:sp>
        <p:sp>
          <p:nvSpPr>
            <p:cNvPr id="56" name="等腰三角形 55">
              <a:extLst>
                <a:ext uri="{FF2B5EF4-FFF2-40B4-BE49-F238E27FC236}">
                  <a16:creationId xmlns:a16="http://schemas.microsoft.com/office/drawing/2014/main" id="{6921A6C8-F7B2-5D6C-47BA-3E75759BC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E1D8EBAA-1861-A34F-A3BA-2B6B1427B6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99376A9C-15AF-DCF1-41A5-FCFC9B3C60E8}"/>
              </a:ext>
            </a:extLst>
          </p:cNvPr>
          <p:cNvSpPr txBox="1"/>
          <p:nvPr/>
        </p:nvSpPr>
        <p:spPr>
          <a:xfrm>
            <a:off x="1132548" y="3548594"/>
            <a:ext cx="4188751"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Synthesized Actual Path :</a:t>
            </a:r>
          </a:p>
        </p:txBody>
      </p:sp>
      <p:grpSp>
        <p:nvGrpSpPr>
          <p:cNvPr id="31" name="群組 30">
            <a:extLst>
              <a:ext uri="{FF2B5EF4-FFF2-40B4-BE49-F238E27FC236}">
                <a16:creationId xmlns:a16="http://schemas.microsoft.com/office/drawing/2014/main" id="{8A4065B1-FADA-A3ED-2CCF-3568A1CB2B18}"/>
              </a:ext>
            </a:extLst>
          </p:cNvPr>
          <p:cNvGrpSpPr/>
          <p:nvPr/>
        </p:nvGrpSpPr>
        <p:grpSpPr>
          <a:xfrm>
            <a:off x="1114706" y="1646650"/>
            <a:ext cx="9962587" cy="1329037"/>
            <a:chOff x="1114706" y="1646650"/>
            <a:chExt cx="9962587" cy="1329037"/>
          </a:xfrm>
        </p:grpSpPr>
        <p:sp>
          <p:nvSpPr>
            <p:cNvPr id="5" name="矩形 4">
              <a:extLst>
                <a:ext uri="{FF2B5EF4-FFF2-40B4-BE49-F238E27FC236}">
                  <a16:creationId xmlns:a16="http://schemas.microsoft.com/office/drawing/2014/main" id="{57C9537B-6879-D1B9-AFCE-71A6CB7915C4}"/>
                </a:ext>
              </a:extLst>
            </p:cNvPr>
            <p:cNvSpPr/>
            <p:nvPr/>
          </p:nvSpPr>
          <p:spPr>
            <a:xfrm>
              <a:off x="1801004"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7" name="直線單箭頭接點 6">
              <a:extLst>
                <a:ext uri="{FF2B5EF4-FFF2-40B4-BE49-F238E27FC236}">
                  <a16:creationId xmlns:a16="http://schemas.microsoft.com/office/drawing/2014/main" id="{75740888-006E-E9E1-318B-AF1F77900C8C}"/>
                </a:ext>
              </a:extLst>
            </p:cNvPr>
            <p:cNvCxnSpPr/>
            <p:nvPr/>
          </p:nvCxnSpPr>
          <p:spPr>
            <a:xfrm>
              <a:off x="240883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77A38AD-CA55-4C86-D3BA-A93E3819DCB9}"/>
                </a:ext>
              </a:extLst>
            </p:cNvPr>
            <p:cNvSpPr/>
            <p:nvPr/>
          </p:nvSpPr>
          <p:spPr>
            <a:xfrm>
              <a:off x="284969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Sub</a:t>
              </a:r>
            </a:p>
            <a:p>
              <a:pPr algn="ctr"/>
              <a:r>
                <a:rPr lang="en-US" altLang="zh-TW" sz="1400" dirty="0"/>
                <a:t>Bytes</a:t>
              </a:r>
            </a:p>
          </p:txBody>
        </p:sp>
        <p:cxnSp>
          <p:nvCxnSpPr>
            <p:cNvPr id="9" name="直線單箭頭接點 8">
              <a:extLst>
                <a:ext uri="{FF2B5EF4-FFF2-40B4-BE49-F238E27FC236}">
                  <a16:creationId xmlns:a16="http://schemas.microsoft.com/office/drawing/2014/main" id="{EDB0C514-B5D4-A703-A8EE-EA47C309BE24}"/>
                </a:ext>
              </a:extLst>
            </p:cNvPr>
            <p:cNvCxnSpPr/>
            <p:nvPr/>
          </p:nvCxnSpPr>
          <p:spPr>
            <a:xfrm>
              <a:off x="3457530"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2F77EB8-49FD-5528-F9DC-C953D174F5B0}"/>
                </a:ext>
              </a:extLst>
            </p:cNvPr>
            <p:cNvSpPr/>
            <p:nvPr/>
          </p:nvSpPr>
          <p:spPr>
            <a:xfrm>
              <a:off x="3898390"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Shift</a:t>
              </a:r>
            </a:p>
            <a:p>
              <a:pPr algn="ctr"/>
              <a:r>
                <a:rPr lang="en-US" altLang="zh-TW" sz="1400" dirty="0"/>
                <a:t>Rows</a:t>
              </a:r>
            </a:p>
          </p:txBody>
        </p:sp>
        <p:cxnSp>
          <p:nvCxnSpPr>
            <p:cNvPr id="11" name="直線單箭頭接點 10">
              <a:extLst>
                <a:ext uri="{FF2B5EF4-FFF2-40B4-BE49-F238E27FC236}">
                  <a16:creationId xmlns:a16="http://schemas.microsoft.com/office/drawing/2014/main" id="{447D7FB5-CF38-F692-25AD-98E28A12EE72}"/>
                </a:ext>
              </a:extLst>
            </p:cNvPr>
            <p:cNvCxnSpPr/>
            <p:nvPr/>
          </p:nvCxnSpPr>
          <p:spPr>
            <a:xfrm>
              <a:off x="451334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A276C34-FCBD-603A-5FEE-00528694BB6C}"/>
                </a:ext>
              </a:extLst>
            </p:cNvPr>
            <p:cNvSpPr/>
            <p:nvPr/>
          </p:nvSpPr>
          <p:spPr>
            <a:xfrm>
              <a:off x="4954207" y="1652590"/>
              <a:ext cx="859798"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Mix</a:t>
              </a:r>
            </a:p>
            <a:p>
              <a:pPr algn="ctr"/>
              <a:r>
                <a:rPr lang="en-US" altLang="zh-TW" sz="1400" dirty="0"/>
                <a:t>columns</a:t>
              </a:r>
            </a:p>
          </p:txBody>
        </p:sp>
        <p:cxnSp>
          <p:nvCxnSpPr>
            <p:cNvPr id="13" name="直線單箭頭接點 12">
              <a:extLst>
                <a:ext uri="{FF2B5EF4-FFF2-40B4-BE49-F238E27FC236}">
                  <a16:creationId xmlns:a16="http://schemas.microsoft.com/office/drawing/2014/main" id="{2525EB19-C1B2-E29E-B2EE-773AEF72D1A3}"/>
                </a:ext>
              </a:extLst>
            </p:cNvPr>
            <p:cNvCxnSpPr/>
            <p:nvPr/>
          </p:nvCxnSpPr>
          <p:spPr>
            <a:xfrm>
              <a:off x="577105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B52E2C-0AA6-CB2D-6C78-A18DE6E7379E}"/>
                </a:ext>
              </a:extLst>
            </p:cNvPr>
            <p:cNvSpPr/>
            <p:nvPr/>
          </p:nvSpPr>
          <p:spPr>
            <a:xfrm>
              <a:off x="7315027" y="1652590"/>
              <a:ext cx="983570"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spc="-20" dirty="0"/>
                <a:t>Add</a:t>
              </a:r>
              <a:br>
                <a:rPr lang="en-US" altLang="zh-TW" sz="1400" spc="-20" dirty="0"/>
              </a:br>
              <a:r>
                <a:rPr lang="en-US" altLang="zh-TW" sz="1400" spc="-20" dirty="0"/>
                <a:t>Round</a:t>
              </a:r>
              <a:br>
                <a:rPr lang="en-US" altLang="zh-TW" sz="1400" spc="-20" dirty="0"/>
              </a:br>
              <a:r>
                <a:rPr lang="en-US" altLang="zh-TW" sz="1400" spc="-20" dirty="0"/>
                <a:t>Key</a:t>
              </a:r>
            </a:p>
          </p:txBody>
        </p:sp>
        <p:cxnSp>
          <p:nvCxnSpPr>
            <p:cNvPr id="15" name="直線單箭頭接點 14">
              <a:extLst>
                <a:ext uri="{FF2B5EF4-FFF2-40B4-BE49-F238E27FC236}">
                  <a16:creationId xmlns:a16="http://schemas.microsoft.com/office/drawing/2014/main" id="{BC18CF13-FE7D-D847-BAED-53EAE2F0EAC2}"/>
                </a:ext>
              </a:extLst>
            </p:cNvPr>
            <p:cNvCxnSpPr/>
            <p:nvPr/>
          </p:nvCxnSpPr>
          <p:spPr>
            <a:xfrm>
              <a:off x="829859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2C71735-2996-D391-4CC0-6101A8770F15}"/>
                </a:ext>
              </a:extLst>
            </p:cNvPr>
            <p:cNvSpPr/>
            <p:nvPr/>
          </p:nvSpPr>
          <p:spPr>
            <a:xfrm>
              <a:off x="873945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sp>
          <p:nvSpPr>
            <p:cNvPr id="17" name="文字方塊 16">
              <a:extLst>
                <a:ext uri="{FF2B5EF4-FFF2-40B4-BE49-F238E27FC236}">
                  <a16:creationId xmlns:a16="http://schemas.microsoft.com/office/drawing/2014/main" id="{68802717-4555-90D3-81EA-7DC79963A4EA}"/>
                </a:ext>
              </a:extLst>
            </p:cNvPr>
            <p:cNvSpPr txBox="1"/>
            <p:nvPr/>
          </p:nvSpPr>
          <p:spPr>
            <a:xfrm>
              <a:off x="1114706" y="2436847"/>
              <a:ext cx="9737867" cy="523221"/>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Incr</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a:t>
              </a:r>
              <a:r>
                <a:rPr lang="en-US" altLang="zh-TW" sz="1400" dirty="0">
                  <a:solidFill>
                    <a:srgbClr val="FF0000"/>
                  </a:solidFill>
                  <a:latin typeface="Times New Roman" panose="02020603050405020304" pitchFamily="18" charset="0"/>
                  <a:ea typeface="微軟正黑體" panose="020B0604030504040204" pitchFamily="34" charset="-120"/>
                </a:rPr>
                <a:t>3.01</a:t>
              </a:r>
              <a:r>
                <a:rPr lang="en-US" altLang="zh-TW" sz="1400" dirty="0">
                  <a:latin typeface="Times New Roman" panose="02020603050405020304" pitchFamily="18" charset="0"/>
                  <a:ea typeface="微軟正黑體" panose="020B0604030504040204" pitchFamily="34" charset="-120"/>
                </a:rPr>
                <a:t>                0.27                    0.99                  0.32                     0.27                      0.30                 0  (D)</a:t>
              </a:r>
              <a:r>
                <a:rPr lang="zh-TW" altLang="en-US" sz="1400" dirty="0">
                  <a:latin typeface="Times New Roman" panose="02020603050405020304" pitchFamily="18" charset="0"/>
                  <a:ea typeface="微軟正黑體" panose="020B0604030504040204" pitchFamily="34" charset="-120"/>
                </a:rPr>
                <a:t>　</a:t>
              </a:r>
              <a:endParaRPr lang="en-US" altLang="zh-TW" sz="1400" dirty="0">
                <a:latin typeface="Times New Roman" panose="02020603050405020304" pitchFamily="18" charset="0"/>
                <a:ea typeface="微軟正黑體" panose="020B0604030504040204" pitchFamily="34" charset="-120"/>
              </a:endParaRPr>
            </a:p>
            <a:p>
              <a:pPr algn="just"/>
              <a:r>
                <a:rPr lang="en-US" altLang="zh-TW" sz="1400" dirty="0">
                  <a:latin typeface="Times New Roman" panose="02020603050405020304" pitchFamily="18" charset="0"/>
                  <a:ea typeface="微軟正黑體" panose="020B0604030504040204" pitchFamily="34" charset="-120"/>
                </a:rPr>
                <a:t>Path</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1.12                  4.13                4.40                    5.39                  5.71                     5.98                      6.28                </a:t>
              </a:r>
              <a:r>
                <a:rPr lang="zh-TW" altLang="en-US" sz="1400" dirty="0">
                  <a:latin typeface="Times New Roman" panose="02020603050405020304" pitchFamily="18" charset="0"/>
                  <a:ea typeface="微軟正黑體" panose="020B0604030504040204" pitchFamily="34" charset="-120"/>
                </a:rPr>
                <a:t>ˊ</a:t>
              </a:r>
              <a:r>
                <a:rPr lang="en-US" altLang="zh-TW" sz="1400" dirty="0">
                  <a:latin typeface="Times New Roman" panose="02020603050405020304" pitchFamily="18" charset="0"/>
                  <a:ea typeface="微軟正黑體" panose="020B0604030504040204" pitchFamily="34" charset="-120"/>
                </a:rPr>
                <a:t>6.28</a:t>
              </a:r>
              <a:endParaRPr lang="zh-TW" altLang="en-US" sz="1400" dirty="0">
                <a:latin typeface="Times New Roman" panose="02020603050405020304" pitchFamily="18" charset="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812D9F8D-70A6-0351-3DAA-ED595A7C2CA2}"/>
                </a:ext>
              </a:extLst>
            </p:cNvPr>
            <p:cNvCxnSpPr/>
            <p:nvPr/>
          </p:nvCxnSpPr>
          <p:spPr>
            <a:xfrm>
              <a:off x="9383869"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043904E6-5A2D-5B55-753E-038277E787D3}"/>
                </a:ext>
              </a:extLst>
            </p:cNvPr>
            <p:cNvSpPr/>
            <p:nvPr/>
          </p:nvSpPr>
          <p:spPr>
            <a:xfrm>
              <a:off x="9809485" y="1652589"/>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
          <p:nvSpPr>
            <p:cNvPr id="20" name="文字方塊 19">
              <a:extLst>
                <a:ext uri="{FF2B5EF4-FFF2-40B4-BE49-F238E27FC236}">
                  <a16:creationId xmlns:a16="http://schemas.microsoft.com/office/drawing/2014/main" id="{0F607331-FB26-1771-D3AD-1347EC0E82B5}"/>
                </a:ext>
              </a:extLst>
            </p:cNvPr>
            <p:cNvSpPr txBox="1"/>
            <p:nvPr/>
          </p:nvSpPr>
          <p:spPr>
            <a:xfrm>
              <a:off x="10610031" y="2611282"/>
              <a:ext cx="467262" cy="364405"/>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us</a:t>
              </a:r>
              <a:endParaRPr lang="zh-TW" altLang="en-US" sz="1400" dirty="0">
                <a:latin typeface="Times New Roman" panose="02020603050405020304" pitchFamily="18" charset="0"/>
                <a:ea typeface="微軟正黑體" panose="020B0604030504040204" pitchFamily="34" charset="-120"/>
              </a:endParaRPr>
            </a:p>
          </p:txBody>
        </p:sp>
        <p:sp>
          <p:nvSpPr>
            <p:cNvPr id="23" name="矩形 22">
              <a:extLst>
                <a:ext uri="{FF2B5EF4-FFF2-40B4-BE49-F238E27FC236}">
                  <a16:creationId xmlns:a16="http://schemas.microsoft.com/office/drawing/2014/main" id="{904C2F4B-C1B7-65ED-B5D2-D18CAA2E1315}"/>
                </a:ext>
              </a:extLst>
            </p:cNvPr>
            <p:cNvSpPr/>
            <p:nvPr/>
          </p:nvSpPr>
          <p:spPr>
            <a:xfrm>
              <a:off x="6222906" y="16466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24" name="直線單箭頭接點 23">
              <a:extLst>
                <a:ext uri="{FF2B5EF4-FFF2-40B4-BE49-F238E27FC236}">
                  <a16:creationId xmlns:a16="http://schemas.microsoft.com/office/drawing/2014/main" id="{1B23ACA4-8A99-D046-AE2D-3F0B172BCB24}"/>
                </a:ext>
              </a:extLst>
            </p:cNvPr>
            <p:cNvCxnSpPr/>
            <p:nvPr/>
          </p:nvCxnSpPr>
          <p:spPr>
            <a:xfrm>
              <a:off x="6867318" y="206257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文字方塊 24">
            <a:extLst>
              <a:ext uri="{FF2B5EF4-FFF2-40B4-BE49-F238E27FC236}">
                <a16:creationId xmlns:a16="http://schemas.microsoft.com/office/drawing/2014/main" id="{347F2DEB-0CB2-EE82-A35B-61B073E5645B}"/>
              </a:ext>
            </a:extLst>
          </p:cNvPr>
          <p:cNvSpPr txBox="1"/>
          <p:nvPr/>
        </p:nvSpPr>
        <p:spPr>
          <a:xfrm>
            <a:off x="3574690" y="4298771"/>
            <a:ext cx="1282047" cy="307777"/>
          </a:xfrm>
          <a:prstGeom prst="rect">
            <a:avLst/>
          </a:prstGeom>
          <a:noFill/>
        </p:spPr>
        <p:txBody>
          <a:bodyPr wrap="square" rtlCol="0">
            <a:spAutoFit/>
          </a:bodyPr>
          <a:lstStyle/>
          <a:p>
            <a:r>
              <a:rPr lang="en-US" altLang="zh-TW" sz="1400" dirty="0">
                <a:solidFill>
                  <a:schemeClr val="bg1"/>
                </a:solidFill>
              </a:rPr>
              <a:t>SubBytes</a:t>
            </a:r>
            <a:endParaRPr lang="zh-TW" altLang="en-US" sz="1400" dirty="0">
              <a:solidFill>
                <a:schemeClr val="bg1"/>
              </a:solidFill>
            </a:endParaRPr>
          </a:p>
        </p:txBody>
      </p:sp>
      <p:pic>
        <p:nvPicPr>
          <p:cNvPr id="6" name="圖片 5">
            <a:extLst>
              <a:ext uri="{FF2B5EF4-FFF2-40B4-BE49-F238E27FC236}">
                <a16:creationId xmlns:a16="http://schemas.microsoft.com/office/drawing/2014/main" id="{255EFC20-8E97-3310-D753-5596AEB29260}"/>
              </a:ext>
            </a:extLst>
          </p:cNvPr>
          <p:cNvPicPr>
            <a:picLocks noChangeAspect="1"/>
          </p:cNvPicPr>
          <p:nvPr/>
        </p:nvPicPr>
        <p:blipFill>
          <a:blip r:embed="rId4"/>
          <a:stretch>
            <a:fillRect/>
          </a:stretch>
        </p:blipFill>
        <p:spPr>
          <a:xfrm>
            <a:off x="1308725" y="4307199"/>
            <a:ext cx="10080000" cy="787328"/>
          </a:xfrm>
          <a:prstGeom prst="rect">
            <a:avLst/>
          </a:prstGeom>
        </p:spPr>
      </p:pic>
      <p:sp>
        <p:nvSpPr>
          <p:cNvPr id="22" name="矩形 21">
            <a:extLst>
              <a:ext uri="{FF2B5EF4-FFF2-40B4-BE49-F238E27FC236}">
                <a16:creationId xmlns:a16="http://schemas.microsoft.com/office/drawing/2014/main" id="{0B2FE4E3-93AC-B572-D951-7AE63149E43E}"/>
              </a:ext>
            </a:extLst>
          </p:cNvPr>
          <p:cNvSpPr/>
          <p:nvPr/>
        </p:nvSpPr>
        <p:spPr>
          <a:xfrm>
            <a:off x="2621464" y="4231112"/>
            <a:ext cx="3618273" cy="6304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36F3C65B-5485-98E1-BDC3-767551DBD97D}"/>
              </a:ext>
            </a:extLst>
          </p:cNvPr>
          <p:cNvSpPr txBox="1"/>
          <p:nvPr/>
        </p:nvSpPr>
        <p:spPr>
          <a:xfrm>
            <a:off x="2759352" y="4392728"/>
            <a:ext cx="852428" cy="276999"/>
          </a:xfrm>
          <a:prstGeom prst="rect">
            <a:avLst/>
          </a:prstGeom>
          <a:noFill/>
        </p:spPr>
        <p:txBody>
          <a:bodyPr wrap="square" rtlCol="0">
            <a:spAutoFit/>
          </a:bodyPr>
          <a:lstStyle/>
          <a:p>
            <a:r>
              <a:rPr lang="en-US" altLang="zh-TW" sz="1200" dirty="0">
                <a:solidFill>
                  <a:schemeClr val="bg1"/>
                </a:solidFill>
              </a:rPr>
              <a:t>SubBytes</a:t>
            </a:r>
            <a:endParaRPr lang="zh-TW" altLang="en-US" sz="1200" dirty="0">
              <a:solidFill>
                <a:schemeClr val="bg1"/>
              </a:solidFill>
            </a:endParaRPr>
          </a:p>
        </p:txBody>
      </p:sp>
      <p:sp>
        <p:nvSpPr>
          <p:cNvPr id="28" name="文字方塊 27">
            <a:extLst>
              <a:ext uri="{FF2B5EF4-FFF2-40B4-BE49-F238E27FC236}">
                <a16:creationId xmlns:a16="http://schemas.microsoft.com/office/drawing/2014/main" id="{1DC9E92A-95B2-74A6-BD74-956C2C0B6235}"/>
              </a:ext>
            </a:extLst>
          </p:cNvPr>
          <p:cNvSpPr txBox="1"/>
          <p:nvPr/>
        </p:nvSpPr>
        <p:spPr>
          <a:xfrm>
            <a:off x="1074194" y="977094"/>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spTree>
    <p:extLst>
      <p:ext uri="{BB962C8B-B14F-4D97-AF65-F5344CB8AC3E}">
        <p14:creationId xmlns:p14="http://schemas.microsoft.com/office/powerpoint/2010/main" val="924429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222731" cy="400110"/>
            <a:chOff x="568442" y="319364"/>
            <a:chExt cx="3222731" cy="400111"/>
          </a:xfrm>
        </p:grpSpPr>
        <p:sp>
          <p:nvSpPr>
            <p:cNvPr id="55" name="文本框 23"/>
            <p:cNvSpPr txBox="1"/>
            <p:nvPr/>
          </p:nvSpPr>
          <p:spPr>
            <a:xfrm>
              <a:off x="665958" y="319364"/>
              <a:ext cx="312521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Verification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7" y="779087"/>
            <a:ext cx="9327977" cy="140526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4651067" y="1438681"/>
            <a:ext cx="3883333" cy="256769"/>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7" y="2467774"/>
            <a:ext cx="9327977" cy="131296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5985325" y="3378507"/>
            <a:ext cx="4054026" cy="2409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3" name="圖片 2">
            <a:extLst>
              <a:ext uri="{FF2B5EF4-FFF2-40B4-BE49-F238E27FC236}">
                <a16:creationId xmlns:a16="http://schemas.microsoft.com/office/drawing/2014/main" id="{85DC55AD-1D70-E961-2A99-44708E3B4B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897" y="3965908"/>
            <a:ext cx="2909414" cy="2520000"/>
          </a:xfrm>
          <a:prstGeom prst="rect">
            <a:avLst/>
          </a:prstGeom>
        </p:spPr>
      </p:pic>
      <p:pic>
        <p:nvPicPr>
          <p:cNvPr id="7" name="圖片 6">
            <a:extLst>
              <a:ext uri="{FF2B5EF4-FFF2-40B4-BE49-F238E27FC236}">
                <a16:creationId xmlns:a16="http://schemas.microsoft.com/office/drawing/2014/main" id="{BCAC233F-3070-938F-1DD9-7FB846BDB4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5751" y="3965908"/>
            <a:ext cx="3615174" cy="2520000"/>
          </a:xfrm>
          <a:prstGeom prst="rect">
            <a:avLst/>
          </a:prstGeom>
        </p:spPr>
      </p:pic>
    </p:spTree>
    <p:extLst>
      <p:ext uri="{BB962C8B-B14F-4D97-AF65-F5344CB8AC3E}">
        <p14:creationId xmlns:p14="http://schemas.microsoft.com/office/powerpoint/2010/main" val="16060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2019837" cy="400110"/>
            <a:chOff x="568442" y="319364"/>
            <a:chExt cx="2019837" cy="400111"/>
          </a:xfrm>
        </p:grpSpPr>
        <p:sp>
          <p:nvSpPr>
            <p:cNvPr id="55" name="文本框 23"/>
            <p:cNvSpPr txBox="1"/>
            <p:nvPr/>
          </p:nvSpPr>
          <p:spPr>
            <a:xfrm>
              <a:off x="665958" y="319364"/>
              <a:ext cx="192232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3010403588"/>
                  </p:ext>
                </p:extLst>
              </p:nvPr>
            </p:nvGraphicFramePr>
            <p:xfrm>
              <a:off x="1574157" y="995111"/>
              <a:ext cx="8994514" cy="2160000"/>
            </p:xfrm>
            <a:graphic>
              <a:graphicData uri="http://schemas.openxmlformats.org/drawingml/2006/table">
                <a:tbl>
                  <a:tblPr firstRow="1" bandRow="1">
                    <a:tableStyleId>{5C22544A-7EE6-4342-B048-85BDC9FD1C3A}</a:tableStyleId>
                  </a:tblPr>
                  <a:tblGrid>
                    <a:gridCol w="4074364">
                      <a:extLst>
                        <a:ext uri="{9D8B030D-6E8A-4147-A177-3AD203B41FA5}">
                          <a16:colId xmlns:a16="http://schemas.microsoft.com/office/drawing/2014/main" val="3390500385"/>
                        </a:ext>
                      </a:extLst>
                    </a:gridCol>
                    <a:gridCol w="4920150">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140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1.145 x 1.150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3010403588"/>
                  </p:ext>
                </p:extLst>
              </p:nvPr>
            </p:nvGraphicFramePr>
            <p:xfrm>
              <a:off x="1574157" y="995111"/>
              <a:ext cx="8994514" cy="2160000"/>
            </p:xfrm>
            <a:graphic>
              <a:graphicData uri="http://schemas.openxmlformats.org/drawingml/2006/table">
                <a:tbl>
                  <a:tblPr firstRow="1" bandRow="1">
                    <a:tableStyleId>{5C22544A-7EE6-4342-B048-85BDC9FD1C3A}</a:tableStyleId>
                  </a:tblPr>
                  <a:tblGrid>
                    <a:gridCol w="4074364">
                      <a:extLst>
                        <a:ext uri="{9D8B030D-6E8A-4147-A177-3AD203B41FA5}">
                          <a16:colId xmlns:a16="http://schemas.microsoft.com/office/drawing/2014/main" val="3390500385"/>
                        </a:ext>
                      </a:extLst>
                    </a:gridCol>
                    <a:gridCol w="4920150">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303390" r="-124" b="-218644"/>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403390" r="-124" b="-118644"/>
                          </a:stretch>
                        </a:blip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503390" r="-124" b="-18644"/>
                          </a:stretch>
                        </a:blip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1451218" y="3189702"/>
            <a:ext cx="3385187" cy="3348933"/>
          </a:xfrm>
          <a:prstGeom prst="rect">
            <a:avLst/>
          </a:prstGeom>
          <a:noFill/>
          <a:ln>
            <a:noFill/>
          </a:ln>
          <a:extLst>
            <a:ext uri="{53640926-AAD7-44D8-BBD7-CCE9431645EC}">
              <a14:shadowObscured xmlns:a14="http://schemas.microsoft.com/office/drawing/2010/main"/>
            </a:ext>
          </a:extLst>
        </p:spPr>
      </p:pic>
      <p:pic>
        <p:nvPicPr>
          <p:cNvPr id="2052" name="圖片 1">
            <a:extLst>
              <a:ext uri="{FF2B5EF4-FFF2-40B4-BE49-F238E27FC236}">
                <a16:creationId xmlns:a16="http://schemas.microsoft.com/office/drawing/2014/main" id="{54AF0371-751D-7D98-F9DC-97A2CD2642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35" t="9398" r="32884" b="39999"/>
          <a:stretch/>
        </p:blipFill>
        <p:spPr bwMode="auto">
          <a:xfrm>
            <a:off x="4861367" y="3164443"/>
            <a:ext cx="570730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897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論文介紹</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17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35174"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8176972" cy="677108"/>
            <a:chOff x="568442" y="319364"/>
            <a:chExt cx="8176972" cy="677110"/>
          </a:xfrm>
        </p:grpSpPr>
        <p:sp>
          <p:nvSpPr>
            <p:cNvPr id="55" name="文本框 23"/>
            <p:cNvSpPr txBox="1"/>
            <p:nvPr/>
          </p:nvSpPr>
          <p:spPr>
            <a:xfrm>
              <a:off x="665958" y="319364"/>
              <a:ext cx="8079456"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論文</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MLWE problem and MSIS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1053841" y="4521742"/>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pic>
        <p:nvPicPr>
          <p:cNvPr id="3" name="圖片 2">
            <a:extLst>
              <a:ext uri="{FF2B5EF4-FFF2-40B4-BE49-F238E27FC236}">
                <a16:creationId xmlns:a16="http://schemas.microsoft.com/office/drawing/2014/main" id="{8C6A6273-F744-79AE-970E-6FB2B519D3AE}"/>
              </a:ext>
            </a:extLst>
          </p:cNvPr>
          <p:cNvPicPr>
            <a:picLocks noChangeAspect="1"/>
          </p:cNvPicPr>
          <p:nvPr/>
        </p:nvPicPr>
        <p:blipFill rotWithShape="1">
          <a:blip r:embed="rId11"/>
          <a:srcRect l="4703" b="1760"/>
          <a:stretch/>
        </p:blipFill>
        <p:spPr>
          <a:xfrm>
            <a:off x="9959445" y="4372970"/>
            <a:ext cx="2006699" cy="1937523"/>
          </a:xfrm>
          <a:prstGeom prst="rect">
            <a:avLst/>
          </a:prstGeom>
          <a:solidFill>
            <a:srgbClr val="0094D9"/>
          </a:solidFill>
        </p:spPr>
      </p:pic>
    </p:spTree>
    <p:extLst>
      <p:ext uri="{BB962C8B-B14F-4D97-AF65-F5344CB8AC3E}">
        <p14:creationId xmlns:p14="http://schemas.microsoft.com/office/powerpoint/2010/main" val="2136717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2192413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rcRect r="59034"/>
          <a:stretch/>
        </p:blipFill>
        <p:spPr>
          <a:xfrm>
            <a:off x="2019463" y="3857235"/>
            <a:ext cx="584841"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r="25070" b="-1"/>
          <a:stretch/>
        </p:blipFill>
        <p:spPr>
          <a:xfrm>
            <a:off x="7480583" y="2178756"/>
            <a:ext cx="1767589"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rcRect r="89297"/>
          <a:stretch/>
        </p:blipFill>
        <p:spPr>
          <a:xfrm>
            <a:off x="6288936" y="3333453"/>
            <a:ext cx="627415" cy="902444"/>
          </a:xfrm>
          <a:prstGeom prst="rect">
            <a:avLst/>
          </a:prstGeom>
        </p:spPr>
      </p:pic>
      <p:pic>
        <p:nvPicPr>
          <p:cNvPr id="7" name="圖片 6">
            <a:extLst>
              <a:ext uri="{FF2B5EF4-FFF2-40B4-BE49-F238E27FC236}">
                <a16:creationId xmlns:a16="http://schemas.microsoft.com/office/drawing/2014/main" id="{94A55AD8-A31F-81EE-51B5-CCAE7A2B1D98}"/>
              </a:ext>
            </a:extLst>
          </p:cNvPr>
          <p:cNvPicPr>
            <a:picLocks noChangeAspect="1"/>
          </p:cNvPicPr>
          <p:nvPr/>
        </p:nvPicPr>
        <p:blipFill>
          <a:blip r:embed="rId4"/>
          <a:srcRect l="76053" t="9431" b="57758"/>
          <a:stretch/>
        </p:blipFill>
        <p:spPr>
          <a:xfrm>
            <a:off x="9248172" y="2258766"/>
            <a:ext cx="564902" cy="285988"/>
          </a:xfrm>
          <a:prstGeom prst="rect">
            <a:avLst/>
          </a:prstGeom>
        </p:spPr>
      </p:pic>
      <p:pic>
        <p:nvPicPr>
          <p:cNvPr id="9" name="圖片 8">
            <a:extLst>
              <a:ext uri="{FF2B5EF4-FFF2-40B4-BE49-F238E27FC236}">
                <a16:creationId xmlns:a16="http://schemas.microsoft.com/office/drawing/2014/main" id="{723A3583-CEC5-0740-A8B8-3319BF1E87E8}"/>
              </a:ext>
            </a:extLst>
          </p:cNvPr>
          <p:cNvPicPr>
            <a:picLocks noChangeAspect="1"/>
          </p:cNvPicPr>
          <p:nvPr/>
        </p:nvPicPr>
        <p:blipFill>
          <a:blip r:embed="rId4"/>
          <a:srcRect l="75971" t="61313" b="-1"/>
          <a:stretch/>
        </p:blipFill>
        <p:spPr>
          <a:xfrm>
            <a:off x="9246243" y="2509902"/>
            <a:ext cx="566831" cy="337217"/>
          </a:xfrm>
          <a:prstGeom prst="rect">
            <a:avLst/>
          </a:prstGeom>
        </p:spPr>
      </p:pic>
      <p:pic>
        <p:nvPicPr>
          <p:cNvPr id="12" name="圖片 11">
            <a:extLst>
              <a:ext uri="{FF2B5EF4-FFF2-40B4-BE49-F238E27FC236}">
                <a16:creationId xmlns:a16="http://schemas.microsoft.com/office/drawing/2014/main" id="{8ABFBD67-C321-4243-75DC-30919DF78894}"/>
              </a:ext>
            </a:extLst>
          </p:cNvPr>
          <p:cNvPicPr>
            <a:picLocks noChangeAspect="1"/>
          </p:cNvPicPr>
          <p:nvPr/>
        </p:nvPicPr>
        <p:blipFill>
          <a:blip r:embed="rId7"/>
          <a:srcRect l="23208"/>
          <a:stretch/>
        </p:blipFill>
        <p:spPr>
          <a:xfrm>
            <a:off x="7649397" y="3333453"/>
            <a:ext cx="4501666" cy="902444"/>
          </a:xfrm>
          <a:prstGeom prst="rect">
            <a:avLst/>
          </a:prstGeom>
        </p:spPr>
      </p:pic>
      <p:grpSp>
        <p:nvGrpSpPr>
          <p:cNvPr id="15" name="群組 14">
            <a:extLst>
              <a:ext uri="{FF2B5EF4-FFF2-40B4-BE49-F238E27FC236}">
                <a16:creationId xmlns:a16="http://schemas.microsoft.com/office/drawing/2014/main" id="{F4BE0449-7B9E-1C60-2DF3-5F9B30166A6C}"/>
              </a:ext>
            </a:extLst>
          </p:cNvPr>
          <p:cNvGrpSpPr/>
          <p:nvPr/>
        </p:nvGrpSpPr>
        <p:grpSpPr>
          <a:xfrm>
            <a:off x="2568949" y="3955392"/>
            <a:ext cx="852432" cy="879479"/>
            <a:chOff x="2611579" y="3939747"/>
            <a:chExt cx="852432" cy="879479"/>
          </a:xfrm>
        </p:grpSpPr>
        <p:pic>
          <p:nvPicPr>
            <p:cNvPr id="16" name="圖片 15">
              <a:extLst>
                <a:ext uri="{FF2B5EF4-FFF2-40B4-BE49-F238E27FC236}">
                  <a16:creationId xmlns:a16="http://schemas.microsoft.com/office/drawing/2014/main" id="{E7CCD3E3-D2EC-A388-7409-403D37E70CA0}"/>
                </a:ext>
              </a:extLst>
            </p:cNvPr>
            <p:cNvPicPr>
              <a:picLocks noChangeAspect="1"/>
            </p:cNvPicPr>
            <p:nvPr/>
          </p:nvPicPr>
          <p:blipFill>
            <a:blip r:embed="rId3"/>
            <a:srcRect l="39842" t="59745"/>
            <a:stretch/>
          </p:blipFill>
          <p:spPr>
            <a:xfrm>
              <a:off x="2611579" y="4373475"/>
              <a:ext cx="852432" cy="445751"/>
            </a:xfrm>
            <a:prstGeom prst="rect">
              <a:avLst/>
            </a:prstGeom>
          </p:spPr>
        </p:pic>
        <p:pic>
          <p:nvPicPr>
            <p:cNvPr id="19" name="圖片 18">
              <a:extLst>
                <a:ext uri="{FF2B5EF4-FFF2-40B4-BE49-F238E27FC236}">
                  <a16:creationId xmlns:a16="http://schemas.microsoft.com/office/drawing/2014/main" id="{2BED671A-251A-1A3F-4F26-1C052C3D2517}"/>
                </a:ext>
              </a:extLst>
            </p:cNvPr>
            <p:cNvPicPr>
              <a:picLocks noChangeAspect="1"/>
            </p:cNvPicPr>
            <p:nvPr/>
          </p:nvPicPr>
          <p:blipFill>
            <a:blip r:embed="rId3"/>
            <a:srcRect l="41614" b="58910"/>
            <a:stretch/>
          </p:blipFill>
          <p:spPr>
            <a:xfrm>
              <a:off x="2629654" y="3939747"/>
              <a:ext cx="833529" cy="458406"/>
            </a:xfrm>
            <a:prstGeom prst="rect">
              <a:avLst/>
            </a:prstGeom>
          </p:spPr>
        </p:pic>
      </p:grpSp>
      <p:grpSp>
        <p:nvGrpSpPr>
          <p:cNvPr id="20" name="群組 19">
            <a:extLst>
              <a:ext uri="{FF2B5EF4-FFF2-40B4-BE49-F238E27FC236}">
                <a16:creationId xmlns:a16="http://schemas.microsoft.com/office/drawing/2014/main" id="{CA6B7178-BD0E-F734-374D-A6A48999192B}"/>
              </a:ext>
            </a:extLst>
          </p:cNvPr>
          <p:cNvGrpSpPr/>
          <p:nvPr/>
        </p:nvGrpSpPr>
        <p:grpSpPr>
          <a:xfrm>
            <a:off x="6871520" y="3344936"/>
            <a:ext cx="852432" cy="879479"/>
            <a:chOff x="2611579" y="3939747"/>
            <a:chExt cx="852432" cy="879479"/>
          </a:xfrm>
        </p:grpSpPr>
        <p:pic>
          <p:nvPicPr>
            <p:cNvPr id="21" name="圖片 20">
              <a:extLst>
                <a:ext uri="{FF2B5EF4-FFF2-40B4-BE49-F238E27FC236}">
                  <a16:creationId xmlns:a16="http://schemas.microsoft.com/office/drawing/2014/main" id="{EBFACA4A-D8B8-B832-EA22-28B7710033B2}"/>
                </a:ext>
              </a:extLst>
            </p:cNvPr>
            <p:cNvPicPr>
              <a:picLocks noChangeAspect="1"/>
            </p:cNvPicPr>
            <p:nvPr/>
          </p:nvPicPr>
          <p:blipFill>
            <a:blip r:embed="rId3"/>
            <a:srcRect l="39842" t="59745"/>
            <a:stretch/>
          </p:blipFill>
          <p:spPr>
            <a:xfrm>
              <a:off x="2611579" y="4373475"/>
              <a:ext cx="852432" cy="445751"/>
            </a:xfrm>
            <a:prstGeom prst="rect">
              <a:avLst/>
            </a:prstGeom>
          </p:spPr>
        </p:pic>
        <p:pic>
          <p:nvPicPr>
            <p:cNvPr id="22" name="圖片 21">
              <a:extLst>
                <a:ext uri="{FF2B5EF4-FFF2-40B4-BE49-F238E27FC236}">
                  <a16:creationId xmlns:a16="http://schemas.microsoft.com/office/drawing/2014/main" id="{03ED9A76-D587-9DBE-9841-107AC08BE182}"/>
                </a:ext>
              </a:extLst>
            </p:cNvPr>
            <p:cNvPicPr>
              <a:picLocks noChangeAspect="1"/>
            </p:cNvPicPr>
            <p:nvPr/>
          </p:nvPicPr>
          <p:blipFill>
            <a:blip r:embed="rId3"/>
            <a:srcRect l="41614" b="58910"/>
            <a:stretch/>
          </p:blipFill>
          <p:spPr>
            <a:xfrm>
              <a:off x="2629654" y="3939747"/>
              <a:ext cx="833529" cy="458406"/>
            </a:xfrm>
            <a:prstGeom prst="rect">
              <a:avLst/>
            </a:prstGeom>
          </p:spPr>
        </p:pic>
      </p:grpSp>
    </p:spTree>
    <p:extLst>
      <p:ext uri="{BB962C8B-B14F-4D97-AF65-F5344CB8AC3E}">
        <p14:creationId xmlns:p14="http://schemas.microsoft.com/office/powerpoint/2010/main" val="2536373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564584" cy="400110"/>
            <a:chOff x="568442" y="319364"/>
            <a:chExt cx="1564584" cy="400111"/>
          </a:xfrm>
        </p:grpSpPr>
        <p:sp>
          <p:nvSpPr>
            <p:cNvPr id="55" name="文本框 23"/>
            <p:cNvSpPr txBox="1"/>
            <p:nvPr/>
          </p:nvSpPr>
          <p:spPr>
            <a:xfrm>
              <a:off x="665958" y="319364"/>
              <a:ext cx="1467068"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32" name="Visio" r:id="rId4" imgW="4210057" imgH="1781111" progId="Visio.Drawing.15">
                    <p:embed/>
                  </p:oleObj>
                </mc:Choice>
                <mc:Fallback>
                  <p:oleObj name="Visio" r:id="rId4"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33" name="Visio" r:id="rId6" imgW="6000685" imgH="2666974" progId="Visio.Drawing.15">
                    <p:embed/>
                  </p:oleObj>
                </mc:Choice>
                <mc:Fallback>
                  <p:oleObj name="Visio" r:id="rId6"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spid="_x0000_s1034" name="Visio" r:id="rId8" imgW="5009940" imgH="2666974" progId="Visio.Drawing.15">
                    <p:embed/>
                  </p:oleObj>
                </mc:Choice>
                <mc:Fallback>
                  <p:oleObj name="Visio" r:id="rId8"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9"/>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755881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spid="_x0000_s2052" name="Visio" r:id="rId4" imgW="9601026" imgH="7229398" progId="Visio.Drawing.15">
                  <p:embed/>
                </p:oleObj>
              </mc:Choice>
              <mc:Fallback>
                <p:oleObj name="Visio" r:id="rId4"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5"/>
                      <a:stretch>
                        <a:fillRect/>
                      </a:stretch>
                    </p:blipFill>
                    <p:spPr>
                      <a:xfrm>
                        <a:off x="1722588" y="719931"/>
                        <a:ext cx="7196137" cy="5418137"/>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預期成果</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01079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Multi-Delay Path Commutator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298884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319599" cy="400110"/>
            <a:chOff x="568442" y="319364"/>
            <a:chExt cx="2319599" cy="400111"/>
          </a:xfrm>
        </p:grpSpPr>
        <p:sp>
          <p:nvSpPr>
            <p:cNvPr id="55" name="文本框 23"/>
            <p:cNvSpPr txBox="1"/>
            <p:nvPr/>
          </p:nvSpPr>
          <p:spPr>
            <a:xfrm>
              <a:off x="665958" y="319364"/>
              <a:ext cx="2222083"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NTT Architecture</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12" name="圖片 11">
            <a:extLst>
              <a:ext uri="{FF2B5EF4-FFF2-40B4-BE49-F238E27FC236}">
                <a16:creationId xmlns:a16="http://schemas.microsoft.com/office/drawing/2014/main" id="{461B181D-3BEF-40D0-9228-05CCFB4D9D5B}"/>
              </a:ext>
            </a:extLst>
          </p:cNvPr>
          <p:cNvPicPr>
            <a:picLocks noChangeAspect="1"/>
          </p:cNvPicPr>
          <p:nvPr/>
        </p:nvPicPr>
        <p:blipFill>
          <a:blip r:embed="rId3"/>
          <a:stretch>
            <a:fillRect/>
          </a:stretch>
        </p:blipFill>
        <p:spPr>
          <a:xfrm>
            <a:off x="2040000" y="3719589"/>
            <a:ext cx="9720000" cy="1587955"/>
          </a:xfrm>
          <a:prstGeom prst="rect">
            <a:avLst/>
          </a:prstGeom>
        </p:spPr>
      </p:pic>
      <p:sp>
        <p:nvSpPr>
          <p:cNvPr id="13" name="文字方塊 12">
            <a:extLst>
              <a:ext uri="{FF2B5EF4-FFF2-40B4-BE49-F238E27FC236}">
                <a16:creationId xmlns:a16="http://schemas.microsoft.com/office/drawing/2014/main" id="{AA6BF4B4-EF6B-4EC4-8ACF-39CC4F70BAF4}"/>
              </a:ext>
            </a:extLst>
          </p:cNvPr>
          <p:cNvSpPr txBox="1"/>
          <p:nvPr/>
        </p:nvSpPr>
        <p:spPr>
          <a:xfrm>
            <a:off x="720898" y="719475"/>
            <a:ext cx="4987092" cy="4439933"/>
          </a:xfrm>
          <a:prstGeom prst="rect">
            <a:avLst/>
          </a:prstGeom>
          <a:noFill/>
        </p:spPr>
        <p:txBody>
          <a:bodyPr wrap="square" rtlCol="0">
            <a:spAutoFit/>
          </a:bodyPr>
          <a:lstStyle/>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SDF</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MDC</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15" name="圖片 14">
            <a:extLst>
              <a:ext uri="{FF2B5EF4-FFF2-40B4-BE49-F238E27FC236}">
                <a16:creationId xmlns:a16="http://schemas.microsoft.com/office/drawing/2014/main" id="{290CB0FE-1A01-4D35-95BB-46A064EAB2A8}"/>
              </a:ext>
            </a:extLst>
          </p:cNvPr>
          <p:cNvPicPr>
            <a:picLocks noChangeAspect="1"/>
          </p:cNvPicPr>
          <p:nvPr/>
        </p:nvPicPr>
        <p:blipFill>
          <a:blip r:embed="rId4"/>
          <a:stretch>
            <a:fillRect/>
          </a:stretch>
        </p:blipFill>
        <p:spPr>
          <a:xfrm>
            <a:off x="2413405" y="1119585"/>
            <a:ext cx="8680400" cy="1878686"/>
          </a:xfrm>
          <a:prstGeom prst="rect">
            <a:avLst/>
          </a:prstGeom>
        </p:spPr>
      </p:pic>
    </p:spTree>
    <p:extLst>
      <p:ext uri="{BB962C8B-B14F-4D97-AF65-F5344CB8AC3E}">
        <p14:creationId xmlns:p14="http://schemas.microsoft.com/office/powerpoint/2010/main" val="280901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315431" cy="400110"/>
            <a:chOff x="568442" y="319364"/>
            <a:chExt cx="2315431" cy="400111"/>
          </a:xfrm>
        </p:grpSpPr>
        <p:sp>
          <p:nvSpPr>
            <p:cNvPr id="55" name="文本框 23"/>
            <p:cNvSpPr txBox="1"/>
            <p:nvPr/>
          </p:nvSpPr>
          <p:spPr>
            <a:xfrm>
              <a:off x="665958" y="319364"/>
              <a:ext cx="2217915"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NTT Architecture</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aphicFrame>
        <p:nvGraphicFramePr>
          <p:cNvPr id="8" name="表格 3">
            <a:extLst>
              <a:ext uri="{FF2B5EF4-FFF2-40B4-BE49-F238E27FC236}">
                <a16:creationId xmlns:a16="http://schemas.microsoft.com/office/drawing/2014/main" id="{098B1CA2-CF55-4A3F-896E-90FFD6F89452}"/>
              </a:ext>
            </a:extLst>
          </p:cNvPr>
          <p:cNvGraphicFramePr>
            <a:graphicFrameLocks noGrp="1"/>
          </p:cNvGraphicFramePr>
          <p:nvPr>
            <p:extLst>
              <p:ext uri="{D42A27DB-BD31-4B8C-83A1-F6EECF244321}">
                <p14:modId xmlns:p14="http://schemas.microsoft.com/office/powerpoint/2010/main" val="3606271424"/>
              </p:ext>
            </p:extLst>
          </p:nvPr>
        </p:nvGraphicFramePr>
        <p:xfrm>
          <a:off x="1050049" y="1385404"/>
          <a:ext cx="8994516" cy="2880000"/>
        </p:xfrm>
        <a:graphic>
          <a:graphicData uri="http://schemas.openxmlformats.org/drawingml/2006/table">
            <a:tbl>
              <a:tblPr firstRow="1" bandRow="1">
                <a:tableStyleId>{5C22544A-7EE6-4342-B048-85BDC9FD1C3A}</a:tableStyleId>
              </a:tblPr>
              <a:tblGrid>
                <a:gridCol w="1945701">
                  <a:extLst>
                    <a:ext uri="{9D8B030D-6E8A-4147-A177-3AD203B41FA5}">
                      <a16:colId xmlns:a16="http://schemas.microsoft.com/office/drawing/2014/main" val="3390500385"/>
                    </a:ext>
                  </a:extLst>
                </a:gridCol>
                <a:gridCol w="2349605">
                  <a:extLst>
                    <a:ext uri="{9D8B030D-6E8A-4147-A177-3AD203B41FA5}">
                      <a16:colId xmlns:a16="http://schemas.microsoft.com/office/drawing/2014/main" val="4245509476"/>
                    </a:ext>
                  </a:extLst>
                </a:gridCol>
                <a:gridCol w="2349605">
                  <a:extLst>
                    <a:ext uri="{9D8B030D-6E8A-4147-A177-3AD203B41FA5}">
                      <a16:colId xmlns:a16="http://schemas.microsoft.com/office/drawing/2014/main" val="1034203491"/>
                    </a:ext>
                  </a:extLst>
                </a:gridCol>
                <a:gridCol w="2349605">
                  <a:extLst>
                    <a:ext uri="{9D8B030D-6E8A-4147-A177-3AD203B41FA5}">
                      <a16:colId xmlns:a16="http://schemas.microsoft.com/office/drawing/2014/main" val="510123774"/>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Hierarchical</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SDF</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MDC</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Butterflies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(N/2)(log 2​ N)</a:t>
                      </a:r>
                      <a:endPar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log 2​ 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log 2​ N</a:t>
                      </a:r>
                      <a:endPar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Multipliers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(N/2)(log 2​ N)</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log 2​ N</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(2−1)log 2​ N</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3(N/2)(log 2​ N)</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3(log 2​ N)</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2(2−1)log 2 N+1</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Delays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N−1</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N−2</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Latency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N−1</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N−1</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Throughput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2891776"/>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Utilization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9347168"/>
                  </a:ext>
                </a:extLst>
              </a:tr>
            </a:tbl>
          </a:graphicData>
        </a:graphic>
      </p:graphicFrame>
      <p:sp>
        <p:nvSpPr>
          <p:cNvPr id="9" name="矩形 8">
            <a:extLst>
              <a:ext uri="{FF2B5EF4-FFF2-40B4-BE49-F238E27FC236}">
                <a16:creationId xmlns:a16="http://schemas.microsoft.com/office/drawing/2014/main" id="{EF97E313-3E82-40B1-AF1F-ABDA06AF7A2F}"/>
              </a:ext>
            </a:extLst>
          </p:cNvPr>
          <p:cNvSpPr/>
          <p:nvPr/>
        </p:nvSpPr>
        <p:spPr>
          <a:xfrm>
            <a:off x="7710000" y="1385404"/>
            <a:ext cx="2334565" cy="288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69879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585225243"/>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852848" y="71947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Fast Fourier Transform to implement and accelerate Discrete Fourier Transform.</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rotation factor of DFT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Adopt CORDIC to perform trigonometric function operations and obtain rotation factors.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 an 8-point FFT through the radix-2 butterfly architecture.</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92EC6F72-E27F-2313-F107-F43A5AE72C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12331" y="3429000"/>
            <a:ext cx="2776641" cy="2631423"/>
          </a:xfrm>
          <a:prstGeom prst="rect">
            <a:avLst/>
          </a:prstGeom>
          <a:noFill/>
        </p:spPr>
      </p:pic>
      <p:pic>
        <p:nvPicPr>
          <p:cNvPr id="16" name="圖片 15">
            <a:extLst>
              <a:ext uri="{FF2B5EF4-FFF2-40B4-BE49-F238E27FC236}">
                <a16:creationId xmlns:a16="http://schemas.microsoft.com/office/drawing/2014/main" id="{C3EBB501-10B4-09A2-D4FE-E9E2E019E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917" y="3205580"/>
            <a:ext cx="4250212" cy="3445030"/>
          </a:xfrm>
          <a:prstGeom prst="rect">
            <a:avLst/>
          </a:prstGeom>
        </p:spPr>
      </p:pic>
      <p:pic>
        <p:nvPicPr>
          <p:cNvPr id="18" name="圖片 17">
            <a:extLst>
              <a:ext uri="{FF2B5EF4-FFF2-40B4-BE49-F238E27FC236}">
                <a16:creationId xmlns:a16="http://schemas.microsoft.com/office/drawing/2014/main" id="{53A7F359-2E6F-6FCD-3CB4-90F2175B6E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964" y="3955727"/>
            <a:ext cx="2948085" cy="1297428"/>
          </a:xfrm>
          <a:prstGeom prst="rect">
            <a:avLst/>
          </a:prstGeom>
          <a:noFill/>
          <a:ln>
            <a:noFill/>
          </a:ln>
        </p:spPr>
      </p:pic>
      <p:sp>
        <p:nvSpPr>
          <p:cNvPr id="19" name="文本框 23">
            <a:extLst>
              <a:ext uri="{FF2B5EF4-FFF2-40B4-BE49-F238E27FC236}">
                <a16:creationId xmlns:a16="http://schemas.microsoft.com/office/drawing/2014/main" id="{496A0441-B263-492C-00CB-4B7099EA47BE}"/>
              </a:ext>
            </a:extLst>
          </p:cNvPr>
          <p:cNvSpPr txBox="1"/>
          <p:nvPr/>
        </p:nvSpPr>
        <p:spPr>
          <a:xfrm>
            <a:off x="4464828" y="5104583"/>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185427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360100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612D-DCC8-20D5-932B-6885AEDC4C1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9120C20-11AC-177F-36BD-FF94C7AA8F9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a:extLst>
              <a:ext uri="{FF2B5EF4-FFF2-40B4-BE49-F238E27FC236}">
                <a16:creationId xmlns:a16="http://schemas.microsoft.com/office/drawing/2014/main" id="{F347CA6A-0964-FE87-56ED-DDA95E6898BD}"/>
              </a:ext>
            </a:extLst>
          </p:cNvPr>
          <p:cNvGrpSpPr/>
          <p:nvPr/>
        </p:nvGrpSpPr>
        <p:grpSpPr>
          <a:xfrm>
            <a:off x="568443" y="319365"/>
            <a:ext cx="4852536" cy="400110"/>
            <a:chOff x="568442" y="319364"/>
            <a:chExt cx="4852536" cy="400111"/>
          </a:xfrm>
        </p:grpSpPr>
        <p:sp>
          <p:nvSpPr>
            <p:cNvPr id="55" name="文本框 23">
              <a:extLst>
                <a:ext uri="{FF2B5EF4-FFF2-40B4-BE49-F238E27FC236}">
                  <a16:creationId xmlns:a16="http://schemas.microsoft.com/office/drawing/2014/main" id="{F9F06747-D887-E8C7-848F-19DB56A125BE}"/>
                </a:ext>
              </a:extLst>
            </p:cNvPr>
            <p:cNvSpPr txBox="1"/>
            <p:nvPr/>
          </p:nvSpPr>
          <p:spPr>
            <a:xfrm>
              <a:off x="665958" y="319364"/>
              <a:ext cx="475502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5C8D7448-2A08-69FF-4270-49C5362F434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99E9A9B-F65E-A605-CA69-50B5154CF7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nvGraphicFramePr>
            <p:xfrm>
              <a:off x="1702748" y="948813"/>
              <a:ext cx="8206207" cy="2160000"/>
            </p:xfrm>
            <a:graphic>
              <a:graphicData uri="http://schemas.openxmlformats.org/drawingml/2006/table">
                <a:tbl>
                  <a:tblPr firstRow="1" bandRow="1">
                    <a:tableStyleId>{5C22544A-7EE6-4342-B048-85BDC9FD1C3A}</a:tableStyleId>
                  </a:tblPr>
                  <a:tblGrid>
                    <a:gridCol w="3717274">
                      <a:extLst>
                        <a:ext uri="{9D8B030D-6E8A-4147-A177-3AD203B41FA5}">
                          <a16:colId xmlns:a16="http://schemas.microsoft.com/office/drawing/2014/main" val="3390500385"/>
                        </a:ext>
                      </a:extLst>
                    </a:gridCol>
                    <a:gridCol w="4488933">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SB48</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862932"/>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1.075 x 1.074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nvGraphicFramePr>
            <p:xfrm>
              <a:off x="1702748" y="948813"/>
              <a:ext cx="8206207" cy="2160000"/>
            </p:xfrm>
            <a:graphic>
              <a:graphicData uri="http://schemas.openxmlformats.org/drawingml/2006/table">
                <a:tbl>
                  <a:tblPr firstRow="1" bandRow="1">
                    <a:tableStyleId>{5C22544A-7EE6-4342-B048-85BDC9FD1C3A}</a:tableStyleId>
                  </a:tblPr>
                  <a:tblGrid>
                    <a:gridCol w="3717274">
                      <a:extLst>
                        <a:ext uri="{9D8B030D-6E8A-4147-A177-3AD203B41FA5}">
                          <a16:colId xmlns:a16="http://schemas.microsoft.com/office/drawing/2014/main" val="3390500385"/>
                        </a:ext>
                      </a:extLst>
                    </a:gridCol>
                    <a:gridCol w="4488933">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SB48</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862932"/>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2904" t="-301695" r="-136" b="-218644"/>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2904" t="-501695" r="-136" b="-18644"/>
                          </a:stretch>
                        </a:blipFill>
                      </a:tcPr>
                    </a:tc>
                    <a:extLst>
                      <a:ext uri="{0D108BD9-81ED-4DB2-BD59-A6C34878D82A}">
                        <a16:rowId xmlns:a16="http://schemas.microsoft.com/office/drawing/2014/main" val="2838432433"/>
                      </a:ext>
                    </a:extLst>
                  </a:tr>
                </a:tbl>
              </a:graphicData>
            </a:graphic>
          </p:graphicFrame>
        </mc:Fallback>
      </mc:AlternateContent>
      <p:pic>
        <p:nvPicPr>
          <p:cNvPr id="6" name="圖片 5">
            <a:extLst>
              <a:ext uri="{FF2B5EF4-FFF2-40B4-BE49-F238E27FC236}">
                <a16:creationId xmlns:a16="http://schemas.microsoft.com/office/drawing/2014/main" id="{FD32EB92-613D-5652-53FF-D70C4BD14C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2749" y="3290089"/>
            <a:ext cx="3189341" cy="3107939"/>
          </a:xfrm>
          <a:prstGeom prst="rect">
            <a:avLst/>
          </a:prstGeom>
          <a:noFill/>
          <a:ln>
            <a:noFill/>
          </a:ln>
        </p:spPr>
      </p:pic>
      <p:pic>
        <p:nvPicPr>
          <p:cNvPr id="7" name="Picture 2" descr="shmoo">
            <a:extLst>
              <a:ext uri="{FF2B5EF4-FFF2-40B4-BE49-F238E27FC236}">
                <a16:creationId xmlns:a16="http://schemas.microsoft.com/office/drawing/2014/main" id="{52CCD5DF-AA66-E6EC-83FF-3D195A79013C}"/>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6312"/>
          <a:stretch/>
        </p:blipFill>
        <p:spPr bwMode="auto">
          <a:xfrm>
            <a:off x="5109743" y="3290089"/>
            <a:ext cx="4799213" cy="32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006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23"/>
          <p:cNvSpPr txBox="1"/>
          <p:nvPr/>
        </p:nvSpPr>
        <p:spPr>
          <a:xfrm>
            <a:off x="825856" y="319365"/>
            <a:ext cx="4022254" cy="400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6096000" y="2423726"/>
            <a:ext cx="4855915" cy="4301171"/>
          </a:xfrm>
          <a:prstGeom prst="rect">
            <a:avLst/>
          </a:prstGeom>
        </p:spPr>
      </p:pic>
      <p:sp>
        <p:nvSpPr>
          <p:cNvPr id="11" name="矩形 10">
            <a:extLst>
              <a:ext uri="{FF2B5EF4-FFF2-40B4-BE49-F238E27FC236}">
                <a16:creationId xmlns:a16="http://schemas.microsoft.com/office/drawing/2014/main" id="{6D610FAB-2BDF-481D-960A-5C423D1A3933}"/>
              </a:ext>
            </a:extLst>
          </p:cNvPr>
          <p:cNvSpPr/>
          <p:nvPr/>
        </p:nvSpPr>
        <p:spPr>
          <a:xfrm>
            <a:off x="9517294" y="4652202"/>
            <a:ext cx="1273824" cy="198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88FCFBBD-60C2-85F7-F078-EFB29BDBC3E8}"/>
              </a:ext>
            </a:extLst>
          </p:cNvPr>
          <p:cNvSpPr txBox="1"/>
          <p:nvPr/>
        </p:nvSpPr>
        <p:spPr>
          <a:xfrm>
            <a:off x="604704" y="673612"/>
            <a:ext cx="4746530" cy="4439933"/>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Implementing Caravel SoC using Xilinx PYNQ-Z2 FPGA</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p:txBody>
      </p:sp>
      <p:sp>
        <p:nvSpPr>
          <p:cNvPr id="5" name="文字方塊 4">
            <a:extLst>
              <a:ext uri="{FF2B5EF4-FFF2-40B4-BE49-F238E27FC236}">
                <a16:creationId xmlns:a16="http://schemas.microsoft.com/office/drawing/2014/main" id="{F9DAAE04-0EDC-57FC-EF80-EC2A99AAE8EF}"/>
              </a:ext>
            </a:extLst>
          </p:cNvPr>
          <p:cNvSpPr txBox="1"/>
          <p:nvPr/>
        </p:nvSpPr>
        <p:spPr>
          <a:xfrm>
            <a:off x="6096000" y="683300"/>
            <a:ext cx="6118260" cy="1669944"/>
          </a:xfrm>
          <a:prstGeom prst="rect">
            <a:avLst/>
          </a:prstGeom>
          <a:noFill/>
        </p:spPr>
        <p:txBody>
          <a:bodyPr wrap="square">
            <a:spAutoFit/>
          </a:bodyPr>
          <a:lstStyle/>
          <a:p>
            <a:pPr>
              <a:lnSpc>
                <a:spcPct val="200000"/>
              </a:lnSpc>
            </a:pPr>
            <a:r>
              <a:rPr lang="en-US" altLang="zh-TW" dirty="0">
                <a:latin typeface="Times New Roman" panose="02020603050405020304" pitchFamily="18" charset="0"/>
                <a:cs typeface="Times New Roman" panose="02020603050405020304" pitchFamily="18" charset="0"/>
              </a:rPr>
              <a:t>Main Contributions: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of FIR, MM, and QS accelerators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Testbench design and verification</a:t>
            </a:r>
          </a:p>
        </p:txBody>
      </p:sp>
      <p:sp>
        <p:nvSpPr>
          <p:cNvPr id="7" name="等腰三角形 6">
            <a:extLst>
              <a:ext uri="{FF2B5EF4-FFF2-40B4-BE49-F238E27FC236}">
                <a16:creationId xmlns:a16="http://schemas.microsoft.com/office/drawing/2014/main" id="{0F446A37-1E9C-7B37-C8CF-49781F6CB6A5}"/>
              </a:ext>
            </a:extLst>
          </p:cNvPr>
          <p:cNvSpPr/>
          <p:nvPr/>
        </p:nvSpPr>
        <p:spPr>
          <a:xfrm rot="16200000" flipH="1" flipV="1">
            <a:off x="492509" y="454912"/>
            <a:ext cx="304322"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spTree>
    <p:extLst>
      <p:ext uri="{BB962C8B-B14F-4D97-AF65-F5344CB8AC3E}">
        <p14:creationId xmlns:p14="http://schemas.microsoft.com/office/powerpoint/2010/main" val="3760262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221839" cy="400110"/>
            <a:chOff x="568442" y="319364"/>
            <a:chExt cx="7221839" cy="400111"/>
          </a:xfrm>
        </p:grpSpPr>
        <p:sp>
          <p:nvSpPr>
            <p:cNvPr id="55" name="文本框 23"/>
            <p:cNvSpPr txBox="1"/>
            <p:nvPr/>
          </p:nvSpPr>
          <p:spPr>
            <a:xfrm>
              <a:off x="665958" y="319364"/>
              <a:ext cx="7124323"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Configuration Register Address Map and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nvGraphicFramePr>
        <p:xfrm>
          <a:off x="568442" y="1106629"/>
          <a:ext cx="5986738" cy="4251660"/>
        </p:xfrm>
        <a:graphic>
          <a:graphicData uri="http://schemas.openxmlformats.org/drawingml/2006/table">
            <a:tbl>
              <a:tblPr firstRow="1" firstCol="1" bandRow="1"/>
              <a:tblGrid>
                <a:gridCol w="3325967">
                  <a:extLst>
                    <a:ext uri="{9D8B030D-6E8A-4147-A177-3AD203B41FA5}">
                      <a16:colId xmlns:a16="http://schemas.microsoft.com/office/drawing/2014/main" val="1860776732"/>
                    </a:ext>
                  </a:extLst>
                </a:gridCol>
                <a:gridCol w="2660771">
                  <a:extLst>
                    <a:ext uri="{9D8B030D-6E8A-4147-A177-3AD203B41FA5}">
                      <a16:colId xmlns:a16="http://schemas.microsoft.com/office/drawing/2014/main" val="129680164"/>
                    </a:ext>
                  </a:extLst>
                </a:gridCol>
              </a:tblGrid>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708610">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7086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3" name="表格 2">
            <a:extLst>
              <a:ext uri="{FF2B5EF4-FFF2-40B4-BE49-F238E27FC236}">
                <a16:creationId xmlns:a16="http://schemas.microsoft.com/office/drawing/2014/main" id="{910E04B0-B7AA-7368-836A-D4FB8C5862F5}"/>
              </a:ext>
            </a:extLst>
          </p:cNvPr>
          <p:cNvGraphicFramePr>
            <a:graphicFrameLocks noGrp="1"/>
          </p:cNvGraphicFramePr>
          <p:nvPr/>
        </p:nvGraphicFramePr>
        <p:xfrm>
          <a:off x="6727419" y="1106629"/>
          <a:ext cx="4896139" cy="4251660"/>
        </p:xfrm>
        <a:graphic>
          <a:graphicData uri="http://schemas.openxmlformats.org/drawingml/2006/table">
            <a:tbl>
              <a:tblPr firstRow="1" firstCol="1" bandRow="1"/>
              <a:tblGrid>
                <a:gridCol w="1503391">
                  <a:extLst>
                    <a:ext uri="{9D8B030D-6E8A-4147-A177-3AD203B41FA5}">
                      <a16:colId xmlns:a16="http://schemas.microsoft.com/office/drawing/2014/main" val="3496151973"/>
                    </a:ext>
                  </a:extLst>
                </a:gridCol>
                <a:gridCol w="628182">
                  <a:extLst>
                    <a:ext uri="{9D8B030D-6E8A-4147-A177-3AD203B41FA5}">
                      <a16:colId xmlns:a16="http://schemas.microsoft.com/office/drawing/2014/main" val="880405108"/>
                    </a:ext>
                  </a:extLst>
                </a:gridCol>
                <a:gridCol w="2764566">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1361681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317586" y="763164"/>
            <a:ext cx="8874414" cy="5576719"/>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經        歷：</a:t>
            </a: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碩士班榮獲電子所碩士優秀獎學金</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      第十七屆數位訊號處理創思設計競賽 入圍</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NTU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b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NTUST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3591"/>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F1C47A15-774D-492E-8BD0-76035516F17C}"/>
              </a:ext>
            </a:extLst>
          </p:cNvPr>
          <p:cNvPicPr>
            <a:picLocks noChangeAspect="1"/>
          </p:cNvPicPr>
          <p:nvPr/>
        </p:nvPicPr>
        <p:blipFill rotWithShape="1">
          <a:blip r:embed="rId3"/>
          <a:srcRect b="33094"/>
          <a:stretch/>
        </p:blipFill>
        <p:spPr>
          <a:xfrm>
            <a:off x="124145" y="1370656"/>
            <a:ext cx="9759271" cy="4320000"/>
          </a:xfrm>
          <a:prstGeom prst="rect">
            <a:avLst/>
          </a:prstGeom>
        </p:spPr>
      </p:pic>
      <p:pic>
        <p:nvPicPr>
          <p:cNvPr id="10" name="圖片 9">
            <a:extLst>
              <a:ext uri="{FF2B5EF4-FFF2-40B4-BE49-F238E27FC236}">
                <a16:creationId xmlns:a16="http://schemas.microsoft.com/office/drawing/2014/main" id="{4E590744-D2E5-43B7-8897-914157845660}"/>
              </a:ext>
            </a:extLst>
          </p:cNvPr>
          <p:cNvPicPr>
            <a:picLocks noChangeAspect="1"/>
          </p:cNvPicPr>
          <p:nvPr/>
        </p:nvPicPr>
        <p:blipFill rotWithShape="1">
          <a:blip r:embed="rId3"/>
          <a:srcRect t="65070" r="70360"/>
          <a:stretch/>
        </p:blipFill>
        <p:spPr>
          <a:xfrm>
            <a:off x="9883416" y="2529000"/>
            <a:ext cx="2308584" cy="1800000"/>
          </a:xfrm>
          <a:prstGeom prst="rect">
            <a:avLst/>
          </a:prstGeom>
        </p:spPr>
      </p:pic>
    </p:spTree>
    <p:extLst>
      <p:ext uri="{BB962C8B-B14F-4D97-AF65-F5344CB8AC3E}">
        <p14:creationId xmlns:p14="http://schemas.microsoft.com/office/powerpoint/2010/main" val="2986293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0F3C-062F-6A87-239F-9EC3CBBAD5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152F35F6-316B-F70B-09A4-0E9100A9EDB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2303ACBE-0A67-F8AB-B18F-44777863C948}"/>
              </a:ext>
            </a:extLst>
          </p:cNvPr>
          <p:cNvGrpSpPr/>
          <p:nvPr/>
        </p:nvGrpSpPr>
        <p:grpSpPr>
          <a:xfrm>
            <a:off x="568443" y="319365"/>
            <a:ext cx="1308104" cy="400110"/>
            <a:chOff x="568442" y="319364"/>
            <a:chExt cx="1308104" cy="400111"/>
          </a:xfrm>
        </p:grpSpPr>
        <p:sp>
          <p:nvSpPr>
            <p:cNvPr id="55" name="文本框 23">
              <a:extLst>
                <a:ext uri="{FF2B5EF4-FFF2-40B4-BE49-F238E27FC236}">
                  <a16:creationId xmlns:a16="http://schemas.microsoft.com/office/drawing/2014/main" id="{E0914104-2AFD-BA63-6D65-B64E5F1B1F98}"/>
                </a:ext>
              </a:extLst>
            </p:cNvPr>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相關專題</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75E4DC40-174D-6326-0919-600683FC0AA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8166B6DA-14B7-D379-00DB-6F04EC5ACD5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E0C99D1D-4D0D-72DE-F6E9-0DE43E659339}"/>
              </a:ext>
            </a:extLst>
          </p:cNvPr>
          <p:cNvSpPr txBox="1"/>
          <p:nvPr/>
        </p:nvSpPr>
        <p:spPr>
          <a:xfrm>
            <a:off x="1147024" y="778896"/>
            <a:ext cx="10472627" cy="4922694"/>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碩士：</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碩士論文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設計與實現一個相容於</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之硬體加速器</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IP</a:t>
            </a: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T18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晶片下線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設計與實現同步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AES-128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加密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IP</a:t>
            </a: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SoC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期末專題</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16-bit RISC CPU</a:t>
            </a:r>
          </a:p>
          <a:p>
            <a:pPr marL="342900"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大學：</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T18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晶片下線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設計與實現以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CORDIC</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為基礎之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FFT IP</a:t>
            </a:r>
          </a:p>
          <a:p>
            <a:pPr marL="800100" lvl="1"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利用</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ECG</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完成具身分辨識之血壓計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80141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4216143" y="2987620"/>
            <a:ext cx="7353489"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spTree>
    <p:extLst>
      <p:ext uri="{BB962C8B-B14F-4D97-AF65-F5344CB8AC3E}">
        <p14:creationId xmlns:p14="http://schemas.microsoft.com/office/powerpoint/2010/main" val="295699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656504" cy="400110"/>
            <a:chOff x="568442" y="319364"/>
            <a:chExt cx="3656504" cy="400111"/>
          </a:xfrm>
        </p:grpSpPr>
        <p:sp>
          <p:nvSpPr>
            <p:cNvPr id="55" name="文本框 23"/>
            <p:cNvSpPr txBox="1"/>
            <p:nvPr/>
          </p:nvSpPr>
          <p:spPr>
            <a:xfrm>
              <a:off x="665958" y="319364"/>
              <a:ext cx="35589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3466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7609</TotalTime>
  <Words>5915</Words>
  <Application>Microsoft Office PowerPoint</Application>
  <PresentationFormat>寬螢幕</PresentationFormat>
  <Paragraphs>1395</Paragraphs>
  <Slides>48</Slides>
  <Notes>48</Notes>
  <HiddenSlides>6</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48</vt:i4>
      </vt:variant>
    </vt:vector>
  </HeadingPairs>
  <TitlesOfParts>
    <vt:vector size="60" baseType="lpstr">
      <vt:lpstr>inherit</vt:lpstr>
      <vt:lpstr>微软雅黑</vt:lpstr>
      <vt:lpstr>汉仪丫丫体简</vt:lpstr>
      <vt:lpstr>微軟正黑體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164</cp:revision>
  <dcterms:created xsi:type="dcterms:W3CDTF">2015-05-05T08:02:14Z</dcterms:created>
  <dcterms:modified xsi:type="dcterms:W3CDTF">2024-11-26T05:45:21Z</dcterms:modified>
</cp:coreProperties>
</file>